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2"/>
  </p:notesMasterIdLst>
  <p:sldIdLst>
    <p:sldId id="256" r:id="rId2"/>
    <p:sldId id="258" r:id="rId3"/>
    <p:sldId id="265" r:id="rId4"/>
    <p:sldId id="259" r:id="rId5"/>
    <p:sldId id="257" r:id="rId6"/>
    <p:sldId id="264" r:id="rId7"/>
    <p:sldId id="271" r:id="rId8"/>
    <p:sldId id="260" r:id="rId9"/>
    <p:sldId id="267" r:id="rId10"/>
    <p:sldId id="272" r:id="rId11"/>
    <p:sldId id="277" r:id="rId12"/>
    <p:sldId id="278" r:id="rId13"/>
    <p:sldId id="261" r:id="rId14"/>
    <p:sldId id="270" r:id="rId15"/>
    <p:sldId id="266" r:id="rId16"/>
    <p:sldId id="273" r:id="rId17"/>
    <p:sldId id="274" r:id="rId18"/>
    <p:sldId id="276" r:id="rId19"/>
    <p:sldId id="275" r:id="rId20"/>
    <p:sldId id="268" r:id="rId21"/>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76" d="100"/>
          <a:sy n="76" d="100"/>
        </p:scale>
        <p:origin x="-894" y="-54"/>
      </p:cViewPr>
      <p:guideLst>
        <p:guide orient="horz" pos="2160"/>
        <p:guide pos="2880"/>
      </p:guideLst>
    </p:cSldViewPr>
  </p:slideViewPr>
  <p:outlineViewPr>
    <p:cViewPr>
      <p:scale>
        <a:sx n="33" d="100"/>
        <a:sy n="33" d="100"/>
      </p:scale>
      <p:origin x="0" y="20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F1A19-CB19-400A-A9A6-547C43447506}" type="datetimeFigureOut">
              <a:rPr lang="en-US" smtClean="0"/>
              <a:t>1/10/2018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8EB38B-D0B9-497A-B65C-EC34CE85528B}" type="slidenum">
              <a:rPr lang="en-US" smtClean="0"/>
              <a:t>‹#›</a:t>
            </a:fld>
            <a:endParaRPr lang="en-US" dirty="0"/>
          </a:p>
        </p:txBody>
      </p:sp>
    </p:spTree>
    <p:extLst>
      <p:ext uri="{BB962C8B-B14F-4D97-AF65-F5344CB8AC3E}">
        <p14:creationId xmlns:p14="http://schemas.microsoft.com/office/powerpoint/2010/main" val="83903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year is half over and we still have a lot of work to do, but we’re up to the challenge.  Please let your senators know if you need more or less communication from them.  If you have concerns, please don’t hesitate to them or me know so we can address them.</a:t>
            </a:r>
            <a:endParaRPr lang="en-US" dirty="0"/>
          </a:p>
        </p:txBody>
      </p:sp>
      <p:sp>
        <p:nvSpPr>
          <p:cNvPr id="4" name="Slide Number Placeholder 3"/>
          <p:cNvSpPr>
            <a:spLocks noGrp="1"/>
          </p:cNvSpPr>
          <p:nvPr>
            <p:ph type="sldNum" sz="quarter" idx="10"/>
          </p:nvPr>
        </p:nvSpPr>
        <p:spPr/>
        <p:txBody>
          <a:bodyPr/>
          <a:lstStyle/>
          <a:p>
            <a:fld id="{758EB38B-D0B9-497A-B65C-EC34CE85528B}" type="slidenum">
              <a:rPr lang="en-US" smtClean="0"/>
              <a:t>5</a:t>
            </a:fld>
            <a:endParaRPr lang="en-US" dirty="0"/>
          </a:p>
        </p:txBody>
      </p:sp>
    </p:spTree>
    <p:extLst>
      <p:ext uri="{BB962C8B-B14F-4D97-AF65-F5344CB8AC3E}">
        <p14:creationId xmlns:p14="http://schemas.microsoft.com/office/powerpoint/2010/main" val="1727318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a:t>
            </a:r>
            <a:r>
              <a:rPr lang="en-US" baseline="0" dirty="0" smtClean="0"/>
              <a:t> of these committees is given a space on the agenda (with the exception of campus TLTRs and Faculty Handbook).  Please let the chairs know if you have a particular concern.</a:t>
            </a:r>
            <a:endParaRPr lang="en-US" dirty="0"/>
          </a:p>
        </p:txBody>
      </p:sp>
      <p:sp>
        <p:nvSpPr>
          <p:cNvPr id="4" name="Slide Number Placeholder 3"/>
          <p:cNvSpPr>
            <a:spLocks noGrp="1"/>
          </p:cNvSpPr>
          <p:nvPr>
            <p:ph type="sldNum" sz="quarter" idx="10"/>
          </p:nvPr>
        </p:nvSpPr>
        <p:spPr/>
        <p:txBody>
          <a:bodyPr/>
          <a:lstStyle/>
          <a:p>
            <a:fld id="{758EB38B-D0B9-497A-B65C-EC34CE85528B}" type="slidenum">
              <a:rPr lang="en-US" smtClean="0"/>
              <a:t>6</a:t>
            </a:fld>
            <a:endParaRPr lang="en-US" dirty="0"/>
          </a:p>
        </p:txBody>
      </p:sp>
    </p:spTree>
    <p:extLst>
      <p:ext uri="{BB962C8B-B14F-4D97-AF65-F5344CB8AC3E}">
        <p14:creationId xmlns:p14="http://schemas.microsoft.com/office/powerpoint/2010/main" val="2633376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Allowing students to reuse GER courses simplifies their path to a degree, simplifies advising, and makes student and advisor tools like </a:t>
            </a:r>
            <a:r>
              <a:rPr lang="en-US" dirty="0" err="1" smtClean="0"/>
              <a:t>Degreeworks</a:t>
            </a:r>
            <a:r>
              <a:rPr lang="en-US" dirty="0" smtClean="0"/>
              <a:t> easier to understand and maintain.</a:t>
            </a:r>
          </a:p>
          <a:p>
            <a:r>
              <a:rPr lang="en-US" dirty="0" smtClean="0"/>
              <a:t>For transfer students, or students with an existing associate's degree, GER requirements may be waived; but it is not clear if this regulation prevents the reuse of the underlying courses. </a:t>
            </a:r>
            <a:endParaRPr lang="en-US" dirty="0"/>
          </a:p>
        </p:txBody>
      </p:sp>
      <p:sp>
        <p:nvSpPr>
          <p:cNvPr id="4" name="Slide Number Placeholder 3"/>
          <p:cNvSpPr>
            <a:spLocks noGrp="1"/>
          </p:cNvSpPr>
          <p:nvPr>
            <p:ph type="sldNum" sz="quarter" idx="10"/>
          </p:nvPr>
        </p:nvSpPr>
        <p:spPr/>
        <p:txBody>
          <a:bodyPr/>
          <a:lstStyle/>
          <a:p>
            <a:fld id="{758EB38B-D0B9-497A-B65C-EC34CE85528B}" type="slidenum">
              <a:rPr lang="en-US" smtClean="0"/>
              <a:t>12</a:t>
            </a:fld>
            <a:endParaRPr lang="en-US" dirty="0"/>
          </a:p>
        </p:txBody>
      </p:sp>
    </p:spTree>
    <p:extLst>
      <p:ext uri="{BB962C8B-B14F-4D97-AF65-F5344CB8AC3E}">
        <p14:creationId xmlns:p14="http://schemas.microsoft.com/office/powerpoint/2010/main" val="290473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Subcommittee of Faculty Alliance: follow-up of 2014 BOR policy</a:t>
            </a:r>
          </a:p>
          <a:p>
            <a:r>
              <a:rPr lang="en-US" dirty="0" smtClean="0"/>
              <a:t>Bylaws and dates still to</a:t>
            </a:r>
            <a:r>
              <a:rPr lang="en-US" baseline="0" dirty="0" smtClean="0"/>
              <a:t> be approved by Faculty Alliance – hopefully this weekend</a:t>
            </a:r>
            <a:endParaRPr lang="en-US" dirty="0"/>
          </a:p>
        </p:txBody>
      </p:sp>
      <p:sp>
        <p:nvSpPr>
          <p:cNvPr id="4" name="Slide Number Placeholder 3"/>
          <p:cNvSpPr>
            <a:spLocks noGrp="1"/>
          </p:cNvSpPr>
          <p:nvPr>
            <p:ph type="sldNum" sz="quarter" idx="10"/>
          </p:nvPr>
        </p:nvSpPr>
        <p:spPr/>
        <p:txBody>
          <a:bodyPr/>
          <a:lstStyle/>
          <a:p>
            <a:fld id="{758EB38B-D0B9-497A-B65C-EC34CE85528B}" type="slidenum">
              <a:rPr lang="en-US" smtClean="0"/>
              <a:t>13</a:t>
            </a:fld>
            <a:endParaRPr lang="en-US" dirty="0"/>
          </a:p>
        </p:txBody>
      </p:sp>
    </p:spTree>
    <p:extLst>
      <p:ext uri="{BB962C8B-B14F-4D97-AF65-F5344CB8AC3E}">
        <p14:creationId xmlns:p14="http://schemas.microsoft.com/office/powerpoint/2010/main" val="1026403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 for Accreditation Committee</a:t>
            </a:r>
            <a:r>
              <a:rPr lang="en-US" baseline="0" dirty="0" smtClean="0"/>
              <a:t> </a:t>
            </a:r>
            <a:r>
              <a:rPr lang="en-US" dirty="0" smtClean="0"/>
              <a:t>to meet at least once a semester between accreditation reviews, more often during</a:t>
            </a:r>
            <a:endParaRPr lang="en-US" dirty="0"/>
          </a:p>
        </p:txBody>
      </p:sp>
      <p:sp>
        <p:nvSpPr>
          <p:cNvPr id="4" name="Slide Number Placeholder 3"/>
          <p:cNvSpPr>
            <a:spLocks noGrp="1"/>
          </p:cNvSpPr>
          <p:nvPr>
            <p:ph type="sldNum" sz="quarter" idx="10"/>
          </p:nvPr>
        </p:nvSpPr>
        <p:spPr/>
        <p:txBody>
          <a:bodyPr/>
          <a:lstStyle/>
          <a:p>
            <a:fld id="{758EB38B-D0B9-497A-B65C-EC34CE85528B}" type="slidenum">
              <a:rPr lang="en-US" smtClean="0"/>
              <a:t>14</a:t>
            </a:fld>
            <a:endParaRPr lang="en-US" dirty="0"/>
          </a:p>
        </p:txBody>
      </p:sp>
    </p:spTree>
    <p:extLst>
      <p:ext uri="{BB962C8B-B14F-4D97-AF65-F5344CB8AC3E}">
        <p14:creationId xmlns:p14="http://schemas.microsoft.com/office/powerpoint/2010/main" val="957079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Rubrics currently being written, tested and normed by PAC / Assessment team based on a selection of artifacts from students who have completed at least 60% of their GERs.</a:t>
            </a:r>
          </a:p>
          <a:p>
            <a:pPr lvl="2"/>
            <a:r>
              <a:rPr lang="en-US" dirty="0" smtClean="0"/>
              <a:t>Two GELOs assessed this spring – remaining to follow</a:t>
            </a:r>
          </a:p>
          <a:p>
            <a:endParaRPr lang="en-US" dirty="0"/>
          </a:p>
        </p:txBody>
      </p:sp>
      <p:sp>
        <p:nvSpPr>
          <p:cNvPr id="4" name="Slide Number Placeholder 3"/>
          <p:cNvSpPr>
            <a:spLocks noGrp="1"/>
          </p:cNvSpPr>
          <p:nvPr>
            <p:ph type="sldNum" sz="quarter" idx="10"/>
          </p:nvPr>
        </p:nvSpPr>
        <p:spPr/>
        <p:txBody>
          <a:bodyPr/>
          <a:lstStyle/>
          <a:p>
            <a:fld id="{758EB38B-D0B9-497A-B65C-EC34CE85528B}" type="slidenum">
              <a:rPr lang="en-US" smtClean="0"/>
              <a:t>15</a:t>
            </a:fld>
            <a:endParaRPr lang="en-US" dirty="0"/>
          </a:p>
        </p:txBody>
      </p:sp>
    </p:spTree>
    <p:extLst>
      <p:ext uri="{BB962C8B-B14F-4D97-AF65-F5344CB8AC3E}">
        <p14:creationId xmlns:p14="http://schemas.microsoft.com/office/powerpoint/2010/main" val="2726259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“advisors</a:t>
            </a:r>
            <a:r>
              <a:rPr lang="en-US" baseline="0" dirty="0" smtClean="0"/>
              <a:t> = academic advisors and faculty advisors”</a:t>
            </a:r>
            <a:endParaRPr lang="en-US" dirty="0"/>
          </a:p>
        </p:txBody>
      </p:sp>
      <p:sp>
        <p:nvSpPr>
          <p:cNvPr id="4" name="Slide Number Placeholder 3"/>
          <p:cNvSpPr>
            <a:spLocks noGrp="1"/>
          </p:cNvSpPr>
          <p:nvPr>
            <p:ph type="sldNum" sz="quarter" idx="10"/>
          </p:nvPr>
        </p:nvSpPr>
        <p:spPr/>
        <p:txBody>
          <a:bodyPr/>
          <a:lstStyle/>
          <a:p>
            <a:fld id="{758EB38B-D0B9-497A-B65C-EC34CE85528B}" type="slidenum">
              <a:rPr lang="en-US" smtClean="0"/>
              <a:t>19</a:t>
            </a:fld>
            <a:endParaRPr lang="en-US" dirty="0"/>
          </a:p>
        </p:txBody>
      </p:sp>
    </p:spTree>
    <p:extLst>
      <p:ext uri="{BB962C8B-B14F-4D97-AF65-F5344CB8AC3E}">
        <p14:creationId xmlns:p14="http://schemas.microsoft.com/office/powerpoint/2010/main" val="369782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FDB47-AEDD-48D8-8E6D-59B1334C3A20}"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FDB47-AEDD-48D8-8E6D-59B1334C3A2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FDB47-AEDD-48D8-8E6D-59B1334C3A2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FDB47-AEDD-48D8-8E6D-59B1334C3A2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FDB47-AEDD-48D8-8E6D-59B1334C3A20}"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FDB47-AEDD-48D8-8E6D-59B1334C3A2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9FDB47-AEDD-48D8-8E6D-59B1334C3A20}"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FDB47-AEDD-48D8-8E6D-59B1334C3A2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9FDB47-AEDD-48D8-8E6D-59B1334C3A2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FDB47-AEDD-48D8-8E6D-59B1334C3A20}"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DBCE2-E2D8-4A0E-98F8-C8E660467BC2}" type="datetimeFigureOut">
              <a:rPr lang="en-US" smtClean="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FDB47-AEDD-48D8-8E6D-59B1334C3A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14DBCE2-E2D8-4A0E-98F8-C8E660467BC2}" type="datetimeFigureOut">
              <a:rPr lang="en-US" smtClean="0"/>
              <a:t>1/10/2018</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B9FDB47-AEDD-48D8-8E6D-59B1334C3A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laska.edu/bor/policy/10-04.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Faculty Senate:</a:t>
            </a:r>
            <a:br>
              <a:rPr lang="en-US" dirty="0" smtClean="0"/>
            </a:br>
            <a:r>
              <a:rPr lang="en-US" dirty="0" smtClean="0"/>
              <a:t>UAS and Statewide</a:t>
            </a:r>
            <a:endParaRPr lang="en-US" dirty="0"/>
          </a:p>
        </p:txBody>
      </p:sp>
      <p:sp>
        <p:nvSpPr>
          <p:cNvPr id="3" name="Subtitle 2"/>
          <p:cNvSpPr>
            <a:spLocks noGrp="1"/>
          </p:cNvSpPr>
          <p:nvPr>
            <p:ph type="subTitle" idx="1"/>
          </p:nvPr>
        </p:nvSpPr>
        <p:spPr/>
        <p:txBody>
          <a:bodyPr/>
          <a:lstStyle/>
          <a:p>
            <a:r>
              <a:rPr lang="en-US" dirty="0" smtClean="0"/>
              <a:t>January 10, 2018</a:t>
            </a:r>
          </a:p>
        </p:txBody>
      </p:sp>
    </p:spTree>
    <p:extLst>
      <p:ext uri="{BB962C8B-B14F-4D97-AF65-F5344CB8AC3E}">
        <p14:creationId xmlns:p14="http://schemas.microsoft.com/office/powerpoint/2010/main" val="3039070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Statewide Updates</a:t>
            </a:r>
            <a:endParaRPr lang="en-US" dirty="0"/>
          </a:p>
        </p:txBody>
      </p:sp>
      <p:sp>
        <p:nvSpPr>
          <p:cNvPr id="3" name="Content Placeholder 2"/>
          <p:cNvSpPr>
            <a:spLocks noGrp="1"/>
          </p:cNvSpPr>
          <p:nvPr>
            <p:ph idx="1"/>
          </p:nvPr>
        </p:nvSpPr>
        <p:spPr/>
        <p:txBody>
          <a:bodyPr>
            <a:normAutofit/>
          </a:bodyPr>
          <a:lstStyle/>
          <a:p>
            <a:r>
              <a:rPr lang="en-US" dirty="0"/>
              <a:t>Annual faculty &amp; staff morale survey: </a:t>
            </a:r>
            <a:r>
              <a:rPr lang="en-US" dirty="0" smtClean="0"/>
              <a:t>Coming soon…</a:t>
            </a:r>
            <a:endParaRPr lang="en-US" dirty="0"/>
          </a:p>
          <a:p>
            <a:endParaRPr lang="en-US" dirty="0" smtClean="0"/>
          </a:p>
          <a:p>
            <a:r>
              <a:rPr lang="en-US" dirty="0" smtClean="0"/>
              <a:t>Faculty </a:t>
            </a:r>
            <a:r>
              <a:rPr lang="en-US" dirty="0"/>
              <a:t>Alliance retreat January 13-14</a:t>
            </a:r>
          </a:p>
          <a:p>
            <a:endParaRPr lang="en-US" dirty="0" smtClean="0"/>
          </a:p>
          <a:p>
            <a:r>
              <a:rPr lang="en-US" dirty="0" smtClean="0"/>
              <a:t>GER </a:t>
            </a:r>
            <a:r>
              <a:rPr lang="en-US" dirty="0"/>
              <a:t>Coordinating Task Force retreat January </a:t>
            </a:r>
            <a:r>
              <a:rPr lang="en-US" dirty="0" smtClean="0"/>
              <a:t>13-14</a:t>
            </a:r>
          </a:p>
          <a:p>
            <a:pPr lvl="1"/>
            <a:r>
              <a:rPr lang="en-US" dirty="0"/>
              <a:t>Heidi Pearson, Andrea </a:t>
            </a:r>
            <a:r>
              <a:rPr lang="en-US" dirty="0" err="1"/>
              <a:t>Dewees</a:t>
            </a:r>
            <a:r>
              <a:rPr lang="en-US" dirty="0"/>
              <a:t>, Glenn Wright, Jeremy Kane, Rosemarie </a:t>
            </a:r>
            <a:r>
              <a:rPr lang="en-US" dirty="0" smtClean="0"/>
              <a:t>Alexander</a:t>
            </a:r>
            <a:endParaRPr lang="en-US" dirty="0"/>
          </a:p>
          <a:p>
            <a:endParaRPr lang="en-US" dirty="0" smtClean="0"/>
          </a:p>
          <a:p>
            <a:r>
              <a:rPr lang="en-US" dirty="0" smtClean="0"/>
              <a:t>UA </a:t>
            </a:r>
            <a:r>
              <a:rPr lang="en-US" dirty="0"/>
              <a:t>Leadership Workshop January 18 in </a:t>
            </a:r>
            <a:r>
              <a:rPr lang="en-US" dirty="0" smtClean="0"/>
              <a:t>Anchorage</a:t>
            </a:r>
          </a:p>
          <a:p>
            <a:endParaRPr lang="en-US" dirty="0"/>
          </a:p>
          <a:p>
            <a:r>
              <a:rPr lang="en-US" dirty="0" smtClean="0"/>
              <a:t>Banner 9 </a:t>
            </a:r>
            <a:r>
              <a:rPr lang="en-US" smtClean="0"/>
              <a:t>Webinar January </a:t>
            </a:r>
            <a:r>
              <a:rPr lang="en-US" dirty="0" smtClean="0"/>
              <a:t>29 @ 2-3pm EST</a:t>
            </a:r>
            <a:endParaRPr lang="en-US" dirty="0"/>
          </a:p>
          <a:p>
            <a:endParaRPr lang="en-US" dirty="0"/>
          </a:p>
        </p:txBody>
      </p:sp>
    </p:spTree>
    <p:extLst>
      <p:ext uri="{BB962C8B-B14F-4D97-AF65-F5344CB8AC3E}">
        <p14:creationId xmlns:p14="http://schemas.microsoft.com/office/powerpoint/2010/main" val="1229929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Statewide Updates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SW video conferencing (</a:t>
            </a:r>
            <a:r>
              <a:rPr lang="en-US" dirty="0" err="1" smtClean="0"/>
              <a:t>Pexip</a:t>
            </a:r>
            <a:r>
              <a:rPr lang="en-US" dirty="0" smtClean="0"/>
              <a:t>) will no longer be available after September 2018</a:t>
            </a:r>
          </a:p>
          <a:p>
            <a:pPr lvl="1"/>
            <a:r>
              <a:rPr lang="en-US" dirty="0" smtClean="0"/>
              <a:t>A request for information (RFI) is out for alternative solutions</a:t>
            </a:r>
          </a:p>
          <a:p>
            <a:pPr lvl="1"/>
            <a:r>
              <a:rPr lang="en-US" dirty="0" smtClean="0"/>
              <a:t>Many faculty currently use Google Hangout, BB tools, etc.</a:t>
            </a:r>
          </a:p>
          <a:p>
            <a:pPr lvl="1"/>
            <a:endParaRPr lang="en-US" dirty="0" smtClean="0"/>
          </a:p>
          <a:p>
            <a:r>
              <a:rPr lang="en-US" dirty="0" smtClean="0"/>
              <a:t>UAF is discussing 50 minute classes</a:t>
            </a:r>
          </a:p>
          <a:p>
            <a:endParaRPr lang="en-US" dirty="0"/>
          </a:p>
          <a:p>
            <a:r>
              <a:rPr lang="en-US" dirty="0" smtClean="0"/>
              <a:t>Faculty Initiative Funds (UNAC CBA)</a:t>
            </a:r>
          </a:p>
          <a:p>
            <a:pPr lvl="1"/>
            <a:r>
              <a:rPr lang="en-US" dirty="0"/>
              <a:t>$1M over </a:t>
            </a:r>
            <a:r>
              <a:rPr lang="en-US" dirty="0" smtClean="0"/>
              <a:t>contract </a:t>
            </a:r>
            <a:r>
              <a:rPr lang="en-US" dirty="0"/>
              <a:t>period </a:t>
            </a:r>
            <a:r>
              <a:rPr lang="en-US" dirty="0" smtClean="0"/>
              <a:t>(2018-20) to </a:t>
            </a:r>
            <a:r>
              <a:rPr lang="en-US" dirty="0"/>
              <a:t>support innovative research, creative activity or performance and other scholarly </a:t>
            </a:r>
            <a:r>
              <a:rPr lang="en-US" dirty="0" smtClean="0"/>
              <a:t>endeavors.  These funds will also support system-wide projects that develop, facilitate and sustain effective and innovative efforts to meet the University’s academic mission</a:t>
            </a:r>
            <a:endParaRPr lang="en-US" dirty="0"/>
          </a:p>
          <a:p>
            <a:pPr lvl="1"/>
            <a:r>
              <a:rPr lang="en-US" dirty="0" smtClean="0"/>
              <a:t>Interim VPASA (Paul Layer – former Dean and Geology professor at UAF) and FA are working on an RFP for faculty proposals </a:t>
            </a:r>
          </a:p>
        </p:txBody>
      </p:sp>
    </p:spTree>
    <p:extLst>
      <p:ext uri="{BB962C8B-B14F-4D97-AF65-F5344CB8AC3E}">
        <p14:creationId xmlns:p14="http://schemas.microsoft.com/office/powerpoint/2010/main" val="2787479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Double-counting Courses</a:t>
            </a:r>
            <a:endParaRPr lang="en-US" dirty="0"/>
          </a:p>
        </p:txBody>
      </p:sp>
      <p:sp>
        <p:nvSpPr>
          <p:cNvPr id="3" name="Content Placeholder 2"/>
          <p:cNvSpPr>
            <a:spLocks noGrp="1"/>
          </p:cNvSpPr>
          <p:nvPr>
            <p:ph idx="1"/>
          </p:nvPr>
        </p:nvSpPr>
        <p:spPr/>
        <p:txBody>
          <a:bodyPr>
            <a:normAutofit/>
          </a:bodyPr>
          <a:lstStyle/>
          <a:p>
            <a:r>
              <a:rPr lang="en-US" dirty="0" smtClean="0"/>
              <a:t>FA is discussing a proposal to delete </a:t>
            </a:r>
            <a:r>
              <a:rPr lang="en-US" u="sng" dirty="0" smtClean="0">
                <a:hlinkClick r:id="rId3"/>
              </a:rPr>
              <a:t>UA </a:t>
            </a:r>
            <a:r>
              <a:rPr lang="en-US" u="sng" dirty="0">
                <a:hlinkClick r:id="rId3"/>
              </a:rPr>
              <a:t>Regulation </a:t>
            </a:r>
            <a:r>
              <a:rPr lang="en-US" u="sng" dirty="0" smtClean="0">
                <a:hlinkClick r:id="rId3"/>
              </a:rPr>
              <a:t>R10.04.040.C.3</a:t>
            </a:r>
            <a:r>
              <a:rPr lang="en-US" dirty="0"/>
              <a:t>:</a:t>
            </a:r>
            <a:r>
              <a:rPr lang="en-US" dirty="0" smtClean="0"/>
              <a:t> </a:t>
            </a:r>
            <a:r>
              <a:rPr lang="en-US" dirty="0"/>
              <a:t>"Credit may be counted towards general education or a degree major requirement, but not both."</a:t>
            </a:r>
            <a:endParaRPr lang="en-US" u="sng" dirty="0" smtClean="0">
              <a:hlinkClick r:id="rId3"/>
            </a:endParaRPr>
          </a:p>
          <a:p>
            <a:endParaRPr lang="en-US" dirty="0" smtClean="0"/>
          </a:p>
          <a:p>
            <a:r>
              <a:rPr lang="en-US" dirty="0" smtClean="0"/>
              <a:t>Motivation:</a:t>
            </a:r>
          </a:p>
          <a:p>
            <a:pPr lvl="1"/>
            <a:r>
              <a:rPr lang="en-US" dirty="0"/>
              <a:t>Additional regulation is inconsistent on this matter: </a:t>
            </a:r>
          </a:p>
          <a:p>
            <a:pPr marL="548640" lvl="2" indent="0">
              <a:buNone/>
            </a:pPr>
            <a:r>
              <a:rPr lang="en-US" u="sng" dirty="0">
                <a:hlinkClick r:id="rId3"/>
              </a:rPr>
              <a:t>R10.04.030</a:t>
            </a:r>
            <a:r>
              <a:rPr lang="en-US" dirty="0"/>
              <a:t>. Credit Hour Requirements for Degree and Certificate Programs.</a:t>
            </a:r>
          </a:p>
          <a:p>
            <a:pPr marL="548640" lvl="2" indent="0">
              <a:buNone/>
            </a:pPr>
            <a:r>
              <a:rPr lang="en-US" dirty="0"/>
              <a:t>Unless otherwise specified in regulation or by the appropriate academic unit, a course may be used more than once for fulfilling degree, certificate, major, and minor requirements. </a:t>
            </a:r>
          </a:p>
          <a:p>
            <a:pPr lvl="1"/>
            <a:r>
              <a:rPr lang="en-US" dirty="0" smtClean="0"/>
              <a:t>Deletion is more consistent with our current practices: </a:t>
            </a:r>
          </a:p>
          <a:p>
            <a:pPr lvl="2"/>
            <a:r>
              <a:rPr lang="en-US" dirty="0" err="1" smtClean="0"/>
              <a:t>eg</a:t>
            </a:r>
            <a:r>
              <a:rPr lang="en-US" dirty="0" smtClean="0"/>
              <a:t>. Mathematics BS, Elementary Ed BA</a:t>
            </a:r>
          </a:p>
          <a:p>
            <a:endParaRPr lang="en-US" dirty="0"/>
          </a:p>
          <a:p>
            <a:endParaRPr lang="en-US" dirty="0"/>
          </a:p>
        </p:txBody>
      </p:sp>
    </p:spTree>
    <p:extLst>
      <p:ext uri="{BB962C8B-B14F-4D97-AF65-F5344CB8AC3E}">
        <p14:creationId xmlns:p14="http://schemas.microsoft.com/office/powerpoint/2010/main" val="3731437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Calendar Committee</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Membership: Two faculty and Registrar from each university</a:t>
            </a:r>
          </a:p>
          <a:p>
            <a:endParaRPr lang="en-US" dirty="0" smtClean="0"/>
          </a:p>
          <a:p>
            <a:r>
              <a:rPr lang="en-US" dirty="0" smtClean="0"/>
              <a:t>Alignment of dates recommended October 1 the AY two years preceding (</a:t>
            </a:r>
            <a:r>
              <a:rPr lang="en-US" dirty="0" err="1" smtClean="0"/>
              <a:t>eg</a:t>
            </a:r>
            <a:r>
              <a:rPr lang="en-US" dirty="0" smtClean="0"/>
              <a:t>. By Oct 1, 2018 for AY 2020-21)</a:t>
            </a:r>
          </a:p>
          <a:p>
            <a:pPr lvl="1"/>
            <a:r>
              <a:rPr lang="en-US" dirty="0" smtClean="0"/>
              <a:t>Start/end dates for full semester courses</a:t>
            </a:r>
          </a:p>
          <a:p>
            <a:pPr lvl="1"/>
            <a:r>
              <a:rPr lang="en-US" dirty="0" smtClean="0"/>
              <a:t>Spring break</a:t>
            </a:r>
          </a:p>
          <a:p>
            <a:pPr lvl="1"/>
            <a:r>
              <a:rPr lang="en-US" dirty="0" smtClean="0"/>
              <a:t>Final </a:t>
            </a:r>
            <a:r>
              <a:rPr lang="en-US" dirty="0"/>
              <a:t>e</a:t>
            </a:r>
            <a:r>
              <a:rPr lang="en-US" dirty="0" smtClean="0"/>
              <a:t>xam weeks</a:t>
            </a:r>
          </a:p>
          <a:p>
            <a:endParaRPr lang="en-US" dirty="0" smtClean="0"/>
          </a:p>
          <a:p>
            <a:r>
              <a:rPr lang="en-US" dirty="0" smtClean="0"/>
              <a:t>Alignment </a:t>
            </a:r>
            <a:r>
              <a:rPr lang="en-US" dirty="0"/>
              <a:t>of dates recommended </a:t>
            </a:r>
            <a:r>
              <a:rPr lang="en-US" dirty="0" smtClean="0"/>
              <a:t>Oct 1 the preceding AY</a:t>
            </a:r>
            <a:br>
              <a:rPr lang="en-US" dirty="0" smtClean="0"/>
            </a:br>
            <a:r>
              <a:rPr lang="en-US" dirty="0" smtClean="0"/>
              <a:t>(</a:t>
            </a:r>
            <a:r>
              <a:rPr lang="en-US" dirty="0" err="1" smtClean="0"/>
              <a:t>eg</a:t>
            </a:r>
            <a:r>
              <a:rPr lang="en-US" dirty="0"/>
              <a:t>. By Oct 1, </a:t>
            </a:r>
            <a:r>
              <a:rPr lang="en-US" dirty="0" smtClean="0"/>
              <a:t>2018 </a:t>
            </a:r>
            <a:r>
              <a:rPr lang="en-US" dirty="0"/>
              <a:t>for AY </a:t>
            </a:r>
            <a:r>
              <a:rPr lang="en-US" dirty="0" smtClean="0"/>
              <a:t>2019-20)</a:t>
            </a:r>
            <a:endParaRPr lang="en-US" dirty="0"/>
          </a:p>
          <a:p>
            <a:pPr lvl="1"/>
            <a:r>
              <a:rPr lang="en-US" dirty="0"/>
              <a:t>A</a:t>
            </a:r>
            <a:r>
              <a:rPr lang="en-US" dirty="0" smtClean="0"/>
              <a:t>dd/drop dates</a:t>
            </a:r>
          </a:p>
          <a:p>
            <a:pPr lvl="1"/>
            <a:r>
              <a:rPr lang="en-US" dirty="0" smtClean="0"/>
              <a:t>Withdrawal </a:t>
            </a:r>
            <a:r>
              <a:rPr lang="en-US" dirty="0"/>
              <a:t>dates </a:t>
            </a:r>
            <a:endParaRPr lang="en-US" dirty="0" smtClean="0"/>
          </a:p>
          <a:p>
            <a:pPr lvl="1"/>
            <a:r>
              <a:rPr lang="en-US" dirty="0" smtClean="0"/>
              <a:t>Fee payment dates (once the fee processes are aligned)</a:t>
            </a:r>
          </a:p>
          <a:p>
            <a:endParaRPr lang="en-US" dirty="0" smtClean="0"/>
          </a:p>
          <a:p>
            <a:r>
              <a:rPr lang="en-US" dirty="0" smtClean="0"/>
              <a:t>One non-teaching day unique to each university FS and Chancellor</a:t>
            </a:r>
          </a:p>
          <a:p>
            <a:pPr lvl="1"/>
            <a:r>
              <a:rPr lang="en-US" dirty="0" smtClean="0"/>
              <a:t>Ideally determined by Oct 1 of the preceding AY.</a:t>
            </a:r>
          </a:p>
          <a:p>
            <a:pPr lvl="1"/>
            <a:r>
              <a:rPr lang="en-US" dirty="0" smtClean="0"/>
              <a:t>At UAS: Power &amp; Privilege Symposium, </a:t>
            </a:r>
            <a:r>
              <a:rPr lang="en-US" b="1" i="1" dirty="0" smtClean="0"/>
              <a:t>Tuesday November 6, 2018</a:t>
            </a:r>
          </a:p>
          <a:p>
            <a:pPr lvl="2"/>
            <a:r>
              <a:rPr lang="en-US" dirty="0" smtClean="0">
                <a:solidFill>
                  <a:srgbClr val="FF0000"/>
                </a:solidFill>
              </a:rPr>
              <a:t>Not required, but highly recommended</a:t>
            </a:r>
            <a:endParaRPr lang="en-US" dirty="0">
              <a:solidFill>
                <a:srgbClr val="FF0000"/>
              </a:solidFill>
            </a:endParaRPr>
          </a:p>
        </p:txBody>
      </p:sp>
    </p:spTree>
    <p:extLst>
      <p:ext uri="{BB962C8B-B14F-4D97-AF65-F5344CB8AC3E}">
        <p14:creationId xmlns:p14="http://schemas.microsoft.com/office/powerpoint/2010/main" val="125892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Report due in fall 2018 &amp; site visit spring 2019</a:t>
            </a:r>
          </a:p>
          <a:p>
            <a:endParaRPr lang="en-US" dirty="0" smtClean="0"/>
          </a:p>
          <a:p>
            <a:r>
              <a:rPr lang="en-US" dirty="0" smtClean="0"/>
              <a:t>Five </a:t>
            </a:r>
            <a:r>
              <a:rPr lang="en-US" dirty="0"/>
              <a:t>standards to be met:</a:t>
            </a:r>
          </a:p>
          <a:p>
            <a:pPr lvl="1"/>
            <a:r>
              <a:rPr lang="en-US" dirty="0" smtClean="0"/>
              <a:t>Mission </a:t>
            </a:r>
            <a:r>
              <a:rPr lang="en-US" dirty="0"/>
              <a:t>and </a:t>
            </a:r>
            <a:r>
              <a:rPr lang="en-US" dirty="0" smtClean="0"/>
              <a:t>Core </a:t>
            </a:r>
            <a:r>
              <a:rPr lang="en-US" dirty="0"/>
              <a:t>T</a:t>
            </a:r>
            <a:r>
              <a:rPr lang="en-US" dirty="0" smtClean="0"/>
              <a:t>hemes</a:t>
            </a:r>
          </a:p>
          <a:p>
            <a:pPr lvl="1"/>
            <a:r>
              <a:rPr lang="en-US" dirty="0" smtClean="0"/>
              <a:t>Resources </a:t>
            </a:r>
            <a:r>
              <a:rPr lang="en-US" dirty="0"/>
              <a:t>and C</a:t>
            </a:r>
            <a:r>
              <a:rPr lang="en-US" dirty="0" smtClean="0"/>
              <a:t>apacity</a:t>
            </a:r>
          </a:p>
          <a:p>
            <a:pPr lvl="1"/>
            <a:r>
              <a:rPr lang="en-US" dirty="0" smtClean="0"/>
              <a:t>Planning </a:t>
            </a:r>
            <a:r>
              <a:rPr lang="en-US" dirty="0"/>
              <a:t>and I</a:t>
            </a:r>
            <a:r>
              <a:rPr lang="en-US" dirty="0" smtClean="0"/>
              <a:t>mplementation</a:t>
            </a:r>
          </a:p>
          <a:p>
            <a:pPr lvl="1"/>
            <a:r>
              <a:rPr lang="en-US" dirty="0" smtClean="0"/>
              <a:t>Effectiveness </a:t>
            </a:r>
            <a:r>
              <a:rPr lang="en-US" dirty="0"/>
              <a:t>and I</a:t>
            </a:r>
            <a:r>
              <a:rPr lang="en-US" dirty="0" smtClean="0"/>
              <a:t>mprovement</a:t>
            </a:r>
          </a:p>
          <a:p>
            <a:pPr lvl="1"/>
            <a:r>
              <a:rPr lang="en-US" dirty="0" smtClean="0"/>
              <a:t>Mission Fulfillment</a:t>
            </a:r>
            <a:r>
              <a:rPr lang="en-US" dirty="0"/>
              <a:t>, </a:t>
            </a:r>
            <a:r>
              <a:rPr lang="en-US" dirty="0" smtClean="0"/>
              <a:t>Adaptation</a:t>
            </a:r>
            <a:r>
              <a:rPr lang="en-US" dirty="0"/>
              <a:t>, and </a:t>
            </a:r>
            <a:r>
              <a:rPr lang="en-US" dirty="0" smtClean="0"/>
              <a:t>Sustainability</a:t>
            </a:r>
            <a:endParaRPr lang="en-US" dirty="0"/>
          </a:p>
          <a:p>
            <a:endParaRPr lang="en-US" dirty="0" smtClean="0"/>
          </a:p>
          <a:p>
            <a:r>
              <a:rPr lang="en-US" dirty="0" smtClean="0"/>
              <a:t>Standing Accreditation Committee</a:t>
            </a:r>
          </a:p>
          <a:p>
            <a:pPr lvl="1"/>
            <a:r>
              <a:rPr lang="en-US" dirty="0" smtClean="0"/>
              <a:t>Provost, Deans, Directors, FS President, IE, Student Life</a:t>
            </a:r>
          </a:p>
          <a:p>
            <a:endParaRPr lang="en-US" dirty="0" smtClean="0"/>
          </a:p>
          <a:p>
            <a:r>
              <a:rPr lang="en-US" dirty="0" smtClean="0"/>
              <a:t>GER </a:t>
            </a:r>
            <a:r>
              <a:rPr lang="en-US" dirty="0"/>
              <a:t>assessment headed up by </a:t>
            </a:r>
            <a:r>
              <a:rPr lang="en-US" dirty="0" smtClean="0"/>
              <a:t>Provost’s Assessment Committee (PAC)</a:t>
            </a:r>
          </a:p>
          <a:p>
            <a:pPr lvl="1"/>
            <a:endParaRPr lang="en-US" dirty="0" smtClean="0"/>
          </a:p>
        </p:txBody>
      </p:sp>
    </p:spTree>
    <p:extLst>
      <p:ext uri="{BB962C8B-B14F-4D97-AF65-F5344CB8AC3E}">
        <p14:creationId xmlns:p14="http://schemas.microsoft.com/office/powerpoint/2010/main" val="1322193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GER A</a:t>
            </a:r>
            <a:r>
              <a:rPr lang="en-US" dirty="0" smtClean="0"/>
              <a:t>ssessment </a:t>
            </a:r>
            <a:r>
              <a:rPr lang="en-US" dirty="0"/>
              <a:t>for A</a:t>
            </a:r>
            <a:r>
              <a:rPr lang="en-US" dirty="0" smtClean="0"/>
              <a:t>ccreditation</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r>
              <a:rPr lang="en-US" dirty="0" smtClean="0"/>
              <a:t>PAC GELOs approved by FS 11/3/17</a:t>
            </a:r>
          </a:p>
          <a:p>
            <a:pPr marL="0" indent="0">
              <a:buNone/>
            </a:pPr>
            <a:endParaRPr lang="en-US" dirty="0" smtClean="0"/>
          </a:p>
          <a:p>
            <a:pPr lvl="1"/>
            <a:r>
              <a:rPr lang="en-US" dirty="0"/>
              <a:t>Effective C</a:t>
            </a:r>
            <a:r>
              <a:rPr lang="en-US" dirty="0" smtClean="0"/>
              <a:t>ommunication</a:t>
            </a:r>
          </a:p>
          <a:p>
            <a:pPr lvl="1"/>
            <a:endParaRPr lang="en-US" dirty="0"/>
          </a:p>
          <a:p>
            <a:pPr lvl="1"/>
            <a:r>
              <a:rPr lang="en-US" dirty="0"/>
              <a:t>Critical </a:t>
            </a:r>
            <a:r>
              <a:rPr lang="en-US" dirty="0" smtClean="0"/>
              <a:t>Thinking </a:t>
            </a:r>
            <a:endParaRPr lang="en-US" dirty="0"/>
          </a:p>
          <a:p>
            <a:pPr lvl="1"/>
            <a:endParaRPr lang="en-US" dirty="0" smtClean="0"/>
          </a:p>
          <a:p>
            <a:pPr lvl="1"/>
            <a:r>
              <a:rPr lang="en-US" dirty="0" smtClean="0"/>
              <a:t>Creative </a:t>
            </a:r>
            <a:r>
              <a:rPr lang="en-US" dirty="0"/>
              <a:t>T</a:t>
            </a:r>
            <a:r>
              <a:rPr lang="en-US" dirty="0" smtClean="0"/>
              <a:t>hinking</a:t>
            </a:r>
            <a:endParaRPr lang="en-US" dirty="0"/>
          </a:p>
          <a:p>
            <a:pPr lvl="1"/>
            <a:endParaRPr lang="en-US" dirty="0" smtClean="0"/>
          </a:p>
          <a:p>
            <a:pPr lvl="1"/>
            <a:r>
              <a:rPr lang="en-US" dirty="0" smtClean="0"/>
              <a:t>Empirical </a:t>
            </a:r>
            <a:r>
              <a:rPr lang="en-US" dirty="0"/>
              <a:t>R</a:t>
            </a:r>
            <a:r>
              <a:rPr lang="en-US" dirty="0" smtClean="0"/>
              <a:t>easoning</a:t>
            </a:r>
            <a:endParaRPr lang="en-US" dirty="0"/>
          </a:p>
          <a:p>
            <a:pPr lvl="1"/>
            <a:endParaRPr lang="en-US" dirty="0" smtClean="0"/>
          </a:p>
          <a:p>
            <a:pPr lvl="1"/>
            <a:r>
              <a:rPr lang="en-US" dirty="0" smtClean="0"/>
              <a:t>Synthesis </a:t>
            </a:r>
            <a:r>
              <a:rPr lang="en-US" dirty="0"/>
              <a:t>and </a:t>
            </a:r>
            <a:r>
              <a:rPr lang="en-US" dirty="0" smtClean="0"/>
              <a:t>Analysis</a:t>
            </a:r>
            <a:endParaRPr lang="en-US" dirty="0"/>
          </a:p>
          <a:p>
            <a:pPr lvl="1"/>
            <a:endParaRPr lang="en-US" dirty="0" smtClean="0"/>
          </a:p>
          <a:p>
            <a:pPr lvl="1"/>
            <a:r>
              <a:rPr lang="en-US" dirty="0" smtClean="0"/>
              <a:t>Environmental </a:t>
            </a:r>
            <a:r>
              <a:rPr lang="en-US" dirty="0"/>
              <a:t>and </a:t>
            </a:r>
            <a:r>
              <a:rPr lang="en-US" dirty="0" smtClean="0"/>
              <a:t>Community Engagement </a:t>
            </a:r>
          </a:p>
          <a:p>
            <a:pPr lvl="2"/>
            <a:r>
              <a:rPr lang="en-US" i="1" dirty="0" smtClean="0"/>
              <a:t>Use </a:t>
            </a:r>
            <a:r>
              <a:rPr lang="en-US" i="1" dirty="0"/>
              <a:t>and extend Indigenous and global cultural perspectives with respect for diversity of people, the sustainable use of resources, and awareness of the environment</a:t>
            </a:r>
            <a:r>
              <a:rPr lang="en-US" i="1" dirty="0" smtClean="0"/>
              <a:t>.</a:t>
            </a:r>
            <a:endParaRPr lang="en-US" dirty="0"/>
          </a:p>
        </p:txBody>
      </p:sp>
    </p:spTree>
    <p:extLst>
      <p:ext uri="{BB962C8B-B14F-4D97-AF65-F5344CB8AC3E}">
        <p14:creationId xmlns:p14="http://schemas.microsoft.com/office/powerpoint/2010/main" val="2160968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Retention Subcommittee (CSETF)</a:t>
            </a:r>
            <a:endParaRPr lang="en-US" dirty="0"/>
          </a:p>
        </p:txBody>
      </p:sp>
      <p:sp>
        <p:nvSpPr>
          <p:cNvPr id="3" name="Content Placeholder 2"/>
          <p:cNvSpPr>
            <a:spLocks noGrp="1"/>
          </p:cNvSpPr>
          <p:nvPr>
            <p:ph idx="1"/>
          </p:nvPr>
        </p:nvSpPr>
        <p:spPr/>
        <p:txBody>
          <a:bodyPr/>
          <a:lstStyle/>
          <a:p>
            <a:r>
              <a:rPr lang="en-US" dirty="0" smtClean="0"/>
              <a:t>Retention </a:t>
            </a:r>
            <a:r>
              <a:rPr lang="en-US" dirty="0"/>
              <a:t>s</a:t>
            </a:r>
            <a:r>
              <a:rPr lang="en-US" dirty="0" smtClean="0"/>
              <a:t>ubcommittee explored UAS policies and compared </a:t>
            </a:r>
            <a:r>
              <a:rPr lang="en-US" dirty="0"/>
              <a:t>them to the EAB Academic Policy Audit </a:t>
            </a:r>
            <a:r>
              <a:rPr lang="en-US" dirty="0" smtClean="0"/>
              <a:t>best practices, then determined </a:t>
            </a:r>
            <a:r>
              <a:rPr lang="en-US" dirty="0"/>
              <a:t>if our policies were meeting best practice, too lenient, or too strict. </a:t>
            </a:r>
            <a:endParaRPr lang="en-US" dirty="0" smtClean="0"/>
          </a:p>
          <a:p>
            <a:pPr marL="0" indent="0">
              <a:buNone/>
            </a:pPr>
            <a:endParaRPr lang="en-US" dirty="0" smtClean="0"/>
          </a:p>
          <a:p>
            <a:pPr lvl="1"/>
            <a:r>
              <a:rPr lang="en-US" dirty="0" smtClean="0"/>
              <a:t>Feedback came from the faculty on the subcommittee, the Provost</a:t>
            </a:r>
            <a:r>
              <a:rPr lang="en-US" dirty="0"/>
              <a:t>, </a:t>
            </a:r>
            <a:r>
              <a:rPr lang="en-US" dirty="0" smtClean="0"/>
              <a:t>academic advisors</a:t>
            </a:r>
            <a:r>
              <a:rPr lang="en-US" dirty="0"/>
              <a:t>, the R</a:t>
            </a:r>
            <a:r>
              <a:rPr lang="en-US" dirty="0" smtClean="0"/>
              <a:t>egistrar</a:t>
            </a:r>
            <a:r>
              <a:rPr lang="en-US" dirty="0"/>
              <a:t>, </a:t>
            </a:r>
            <a:r>
              <a:rPr lang="en-US" dirty="0" smtClean="0"/>
              <a:t>financial aid</a:t>
            </a:r>
            <a:r>
              <a:rPr lang="en-US" dirty="0"/>
              <a:t>, </a:t>
            </a:r>
            <a:r>
              <a:rPr lang="en-US" dirty="0" smtClean="0"/>
              <a:t>student accounts</a:t>
            </a:r>
            <a:r>
              <a:rPr lang="en-US" dirty="0"/>
              <a:t>, and </a:t>
            </a:r>
            <a:r>
              <a:rPr lang="en-US" dirty="0" smtClean="0"/>
              <a:t>campus life</a:t>
            </a:r>
            <a:r>
              <a:rPr lang="en-US" dirty="0"/>
              <a:t>. </a:t>
            </a:r>
            <a:endParaRPr lang="en-US" dirty="0" smtClean="0"/>
          </a:p>
          <a:p>
            <a:endParaRPr lang="en-US" dirty="0" smtClean="0"/>
          </a:p>
          <a:p>
            <a:r>
              <a:rPr lang="en-US" dirty="0" smtClean="0"/>
              <a:t>Goal of committee to improve retention by discussing these best practices with stakeholders and addressing any UAS policies we would like to see changed</a:t>
            </a:r>
            <a:endParaRPr lang="en-US" dirty="0"/>
          </a:p>
          <a:p>
            <a:endParaRPr lang="en-US" dirty="0"/>
          </a:p>
        </p:txBody>
      </p:sp>
    </p:spTree>
    <p:extLst>
      <p:ext uri="{BB962C8B-B14F-4D97-AF65-F5344CB8AC3E}">
        <p14:creationId xmlns:p14="http://schemas.microsoft.com/office/powerpoint/2010/main" val="1779368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5456321"/>
              </p:ext>
            </p:extLst>
          </p:nvPr>
        </p:nvGraphicFramePr>
        <p:xfrm>
          <a:off x="0" y="-15240"/>
          <a:ext cx="9144000" cy="6873239"/>
        </p:xfrm>
        <a:graphic>
          <a:graphicData uri="http://schemas.openxmlformats.org/drawingml/2006/table">
            <a:tbl>
              <a:tblPr firstRow="1" bandRow="1">
                <a:tableStyleId>{5C22544A-7EE6-4342-B048-85BDC9FD1C3A}</a:tableStyleId>
              </a:tblPr>
              <a:tblGrid>
                <a:gridCol w="2590800"/>
                <a:gridCol w="3276600"/>
                <a:gridCol w="3276600"/>
              </a:tblGrid>
              <a:tr h="596308">
                <a:tc>
                  <a:txBody>
                    <a:bodyPr/>
                    <a:lstStyle/>
                    <a:p>
                      <a:r>
                        <a:rPr lang="en-US" sz="1600" dirty="0" smtClean="0"/>
                        <a:t>Registration</a:t>
                      </a:r>
                      <a:r>
                        <a:rPr lang="en-US" sz="1600" baseline="0" dirty="0" smtClean="0"/>
                        <a:t> and </a:t>
                      </a:r>
                      <a:r>
                        <a:rPr lang="en-US" sz="1600" dirty="0" smtClean="0"/>
                        <a:t>Course</a:t>
                      </a:r>
                      <a:r>
                        <a:rPr lang="en-US" sz="1600" baseline="0" dirty="0" smtClean="0"/>
                        <a:t> Scheduling</a:t>
                      </a:r>
                      <a:endParaRPr lang="en-US" sz="1600" dirty="0"/>
                    </a:p>
                  </a:txBody>
                  <a:tcPr/>
                </a:tc>
                <a:tc>
                  <a:txBody>
                    <a:bodyPr/>
                    <a:lstStyle/>
                    <a:p>
                      <a:r>
                        <a:rPr lang="en-US" sz="1600" dirty="0" smtClean="0"/>
                        <a:t>Best</a:t>
                      </a:r>
                      <a:r>
                        <a:rPr lang="en-US" sz="1600" baseline="0" dirty="0" smtClean="0"/>
                        <a:t> Practice Recommendation</a:t>
                      </a:r>
                      <a:endParaRPr lang="en-US" sz="1600" dirty="0"/>
                    </a:p>
                  </a:txBody>
                  <a:tcPr/>
                </a:tc>
                <a:tc>
                  <a:txBody>
                    <a:bodyPr/>
                    <a:lstStyle/>
                    <a:p>
                      <a:r>
                        <a:rPr lang="en-US" sz="1600" dirty="0" smtClean="0"/>
                        <a:t>UAS Notes</a:t>
                      </a:r>
                      <a:endParaRPr lang="en-US" sz="1600" dirty="0"/>
                    </a:p>
                  </a:txBody>
                  <a:tcPr/>
                </a:tc>
              </a:tr>
              <a:tr h="878770">
                <a:tc>
                  <a:txBody>
                    <a:bodyPr/>
                    <a:lstStyle/>
                    <a:p>
                      <a:r>
                        <a:rPr lang="en-US" sz="1600" dirty="0" smtClean="0">
                          <a:solidFill>
                            <a:srgbClr val="FF0000"/>
                          </a:solidFill>
                        </a:rPr>
                        <a:t>Degree plan</a:t>
                      </a:r>
                      <a:r>
                        <a:rPr lang="en-US" sz="1600" baseline="0" dirty="0" smtClean="0">
                          <a:solidFill>
                            <a:srgbClr val="FF0000"/>
                          </a:solidFill>
                        </a:rPr>
                        <a:t> requirements</a:t>
                      </a:r>
                      <a:endParaRPr lang="en-US" sz="1600" dirty="0">
                        <a:solidFill>
                          <a:srgbClr val="FF0000"/>
                        </a:solidFill>
                      </a:endParaRPr>
                    </a:p>
                  </a:txBody>
                  <a:tcPr/>
                </a:tc>
                <a:tc>
                  <a:txBody>
                    <a:bodyPr/>
                    <a:lstStyle/>
                    <a:p>
                      <a:r>
                        <a:rPr lang="en-US" sz="1600" kern="1200" dirty="0" smtClean="0">
                          <a:solidFill>
                            <a:schemeClr val="dk1"/>
                          </a:solidFill>
                          <a:effectLst/>
                          <a:latin typeface="+mn-lt"/>
                          <a:ea typeface="+mn-ea"/>
                          <a:cs typeface="+mn-cs"/>
                        </a:rPr>
                        <a:t>Require students to file an update and on-time degree plan with their advisor</a:t>
                      </a:r>
                      <a:endParaRPr lang="en-US" sz="1600" dirty="0"/>
                    </a:p>
                  </a:txBody>
                  <a:tcPr/>
                </a:tc>
                <a:tc>
                  <a:txBody>
                    <a:bodyPr/>
                    <a:lstStyle/>
                    <a:p>
                      <a:r>
                        <a:rPr lang="en-US" sz="1600" kern="1200" dirty="0" smtClean="0">
                          <a:solidFill>
                            <a:schemeClr val="dk1"/>
                          </a:solidFill>
                          <a:effectLst/>
                          <a:latin typeface="+mn-lt"/>
                          <a:ea typeface="+mn-ea"/>
                          <a:cs typeface="+mn-cs"/>
                        </a:rPr>
                        <a:t>Students allowed to register each term without any long-term degree planning on file</a:t>
                      </a:r>
                      <a:endParaRPr lang="en-US" sz="1600" dirty="0"/>
                    </a:p>
                  </a:txBody>
                  <a:tcPr/>
                </a:tc>
              </a:tr>
              <a:tr h="863078">
                <a:tc>
                  <a:txBody>
                    <a:bodyPr/>
                    <a:lstStyle/>
                    <a:p>
                      <a:r>
                        <a:rPr lang="en-US" sz="1600" dirty="0" smtClean="0">
                          <a:solidFill>
                            <a:srgbClr val="FF0000"/>
                          </a:solidFill>
                        </a:rPr>
                        <a:t>Degree Milestones</a:t>
                      </a:r>
                      <a:endParaRPr lang="en-US" sz="1600" dirty="0">
                        <a:solidFill>
                          <a:srgbClr val="FF0000"/>
                        </a:solidFill>
                      </a:endParaRPr>
                    </a:p>
                  </a:txBody>
                  <a:tcPr/>
                </a:tc>
                <a:tc>
                  <a:txBody>
                    <a:bodyPr/>
                    <a:lstStyle/>
                    <a:p>
                      <a:r>
                        <a:rPr lang="en-US" sz="1600" kern="1200" dirty="0" smtClean="0">
                          <a:solidFill>
                            <a:schemeClr val="dk1"/>
                          </a:solidFill>
                          <a:effectLst/>
                          <a:latin typeface="+mn-lt"/>
                          <a:ea typeface="+mn-ea"/>
                          <a:cs typeface="+mn-cs"/>
                        </a:rPr>
                        <a:t>Notify students after a missed milestone and consider an advisor meeting</a:t>
                      </a:r>
                      <a:endParaRPr lang="en-US" sz="1600" dirty="0"/>
                    </a:p>
                  </a:txBody>
                  <a:tcPr/>
                </a:tc>
                <a:tc>
                  <a:txBody>
                    <a:bodyPr/>
                    <a:lstStyle/>
                    <a:p>
                      <a:r>
                        <a:rPr lang="en-US" sz="1600" dirty="0" smtClean="0"/>
                        <a:t>Varies by department/program</a:t>
                      </a:r>
                      <a:endParaRPr lang="en-US" sz="1600" dirty="0"/>
                    </a:p>
                  </a:txBody>
                  <a:tcPr/>
                </a:tc>
              </a:tr>
              <a:tr h="863078">
                <a:tc>
                  <a:txBody>
                    <a:bodyPr/>
                    <a:lstStyle/>
                    <a:p>
                      <a:r>
                        <a:rPr lang="en-US" sz="1600" dirty="0" smtClean="0">
                          <a:solidFill>
                            <a:srgbClr val="FF0000"/>
                          </a:solidFill>
                        </a:rPr>
                        <a:t>Experiential</a:t>
                      </a:r>
                      <a:r>
                        <a:rPr lang="en-US" sz="1600" baseline="0" dirty="0" smtClean="0">
                          <a:solidFill>
                            <a:srgbClr val="FF0000"/>
                          </a:solidFill>
                        </a:rPr>
                        <a:t> Education Requirements</a:t>
                      </a:r>
                      <a:endParaRPr lang="en-US" sz="1600" dirty="0">
                        <a:solidFill>
                          <a:srgbClr val="FF0000"/>
                        </a:solidFill>
                      </a:endParaRPr>
                    </a:p>
                  </a:txBody>
                  <a:tcPr/>
                </a:tc>
                <a:tc>
                  <a:txBody>
                    <a:bodyPr/>
                    <a:lstStyle/>
                    <a:p>
                      <a:r>
                        <a:rPr lang="en-US" sz="1600" kern="1200" dirty="0" smtClean="0">
                          <a:solidFill>
                            <a:schemeClr val="dk1"/>
                          </a:solidFill>
                          <a:effectLst/>
                          <a:latin typeface="+mn-lt"/>
                          <a:ea typeface="+mn-ea"/>
                          <a:cs typeface="+mn-cs"/>
                        </a:rPr>
                        <a:t>Integrate experiential learning into credit bearing courses </a:t>
                      </a:r>
                      <a:endParaRPr lang="en-US" sz="1600" dirty="0"/>
                    </a:p>
                  </a:txBody>
                  <a:tcPr/>
                </a:tc>
                <a:tc>
                  <a:txBody>
                    <a:bodyPr/>
                    <a:lstStyle/>
                    <a:p>
                      <a:r>
                        <a:rPr lang="en-US" sz="1600" kern="1200" dirty="0" smtClean="0">
                          <a:solidFill>
                            <a:schemeClr val="dk1"/>
                          </a:solidFill>
                          <a:effectLst/>
                          <a:latin typeface="+mn-lt"/>
                          <a:ea typeface="+mn-ea"/>
                          <a:cs typeface="+mn-cs"/>
                        </a:rPr>
                        <a:t>Varies</a:t>
                      </a:r>
                      <a:r>
                        <a:rPr lang="en-US" sz="1600" kern="1200" baseline="0" dirty="0" smtClean="0">
                          <a:solidFill>
                            <a:schemeClr val="dk1"/>
                          </a:solidFill>
                          <a:effectLst/>
                          <a:latin typeface="+mn-lt"/>
                          <a:ea typeface="+mn-ea"/>
                          <a:cs typeface="+mn-cs"/>
                        </a:rPr>
                        <a:t> by program, </a:t>
                      </a:r>
                      <a:r>
                        <a:rPr lang="en-US" sz="1600" kern="1200" dirty="0" smtClean="0">
                          <a:solidFill>
                            <a:schemeClr val="dk1"/>
                          </a:solidFill>
                          <a:effectLst/>
                          <a:latin typeface="+mn-lt"/>
                          <a:ea typeface="+mn-ea"/>
                          <a:cs typeface="+mn-cs"/>
                        </a:rPr>
                        <a:t>but generally these</a:t>
                      </a:r>
                      <a:r>
                        <a:rPr lang="en-US" sz="1600" kern="1200" baseline="0" dirty="0" smtClean="0">
                          <a:solidFill>
                            <a:schemeClr val="dk1"/>
                          </a:solidFill>
                          <a:effectLst/>
                          <a:latin typeface="+mn-lt"/>
                          <a:ea typeface="+mn-ea"/>
                          <a:cs typeface="+mn-cs"/>
                        </a:rPr>
                        <a:t> activities are </a:t>
                      </a:r>
                      <a:r>
                        <a:rPr lang="en-US" sz="1600" kern="1200" dirty="0" smtClean="0">
                          <a:solidFill>
                            <a:schemeClr val="dk1"/>
                          </a:solidFill>
                          <a:effectLst/>
                          <a:latin typeface="+mn-lt"/>
                          <a:ea typeface="+mn-ea"/>
                          <a:cs typeface="+mn-cs"/>
                        </a:rPr>
                        <a:t>offered but not required</a:t>
                      </a:r>
                      <a:endParaRPr lang="en-US" sz="1600" dirty="0"/>
                    </a:p>
                  </a:txBody>
                  <a:tcPr/>
                </a:tc>
              </a:tr>
              <a:tr h="847386">
                <a:tc>
                  <a:txBody>
                    <a:bodyPr/>
                    <a:lstStyle/>
                    <a:p>
                      <a:r>
                        <a:rPr lang="en-US" sz="1600" dirty="0" smtClean="0">
                          <a:solidFill>
                            <a:srgbClr val="FF0000"/>
                          </a:solidFill>
                        </a:rPr>
                        <a:t>Transfer Credit Evaluation</a:t>
                      </a:r>
                      <a:endParaRPr lang="en-US" sz="1600" dirty="0">
                        <a:solidFill>
                          <a:srgbClr val="FF0000"/>
                        </a:solidFill>
                      </a:endParaRPr>
                    </a:p>
                  </a:txBody>
                  <a:tcPr/>
                </a:tc>
                <a:tc>
                  <a:txBody>
                    <a:bodyPr/>
                    <a:lstStyle/>
                    <a:p>
                      <a:r>
                        <a:rPr lang="en-US" sz="1600" kern="1200" dirty="0" smtClean="0">
                          <a:solidFill>
                            <a:schemeClr val="dk1"/>
                          </a:solidFill>
                          <a:effectLst/>
                          <a:latin typeface="+mn-lt"/>
                          <a:ea typeface="+mn-ea"/>
                          <a:cs typeface="+mn-cs"/>
                        </a:rPr>
                        <a:t>Communicate which credits will meaningfully transfer prior to matriculation</a:t>
                      </a:r>
                      <a:endParaRPr lang="en-US" sz="1600" dirty="0"/>
                    </a:p>
                  </a:txBody>
                  <a:tcPr/>
                </a:tc>
                <a:tc>
                  <a:txBody>
                    <a:bodyPr/>
                    <a:lstStyle/>
                    <a:p>
                      <a:r>
                        <a:rPr lang="en-US" sz="1600" kern="1200" dirty="0" smtClean="0">
                          <a:solidFill>
                            <a:schemeClr val="dk1"/>
                          </a:solidFill>
                          <a:effectLst/>
                          <a:latin typeface="+mn-lt"/>
                          <a:ea typeface="+mn-ea"/>
                          <a:cs typeface="+mn-cs"/>
                        </a:rPr>
                        <a:t>Students must apply and submit their application fee prior to transfer credit evaluation</a:t>
                      </a:r>
                      <a:endParaRPr lang="en-US" sz="1600" dirty="0"/>
                    </a:p>
                  </a:txBody>
                  <a:tcPr/>
                </a:tc>
              </a:tr>
              <a:tr h="1098463">
                <a:tc>
                  <a:txBody>
                    <a:bodyPr/>
                    <a:lstStyle/>
                    <a:p>
                      <a:r>
                        <a:rPr lang="en-US" sz="1600" dirty="0" smtClean="0"/>
                        <a:t>Bursar Holds</a:t>
                      </a:r>
                      <a:endParaRPr lang="en-US" sz="1600" dirty="0"/>
                    </a:p>
                  </a:txBody>
                  <a:tcPr/>
                </a:tc>
                <a:tc>
                  <a:txBody>
                    <a:bodyPr/>
                    <a:lstStyle/>
                    <a:p>
                      <a:r>
                        <a:rPr lang="en-US" sz="1600" kern="1200" dirty="0" smtClean="0">
                          <a:solidFill>
                            <a:schemeClr val="dk1"/>
                          </a:solidFill>
                          <a:effectLst/>
                          <a:latin typeface="+mn-lt"/>
                          <a:ea typeface="+mn-ea"/>
                          <a:cs typeface="+mn-cs"/>
                        </a:rPr>
                        <a:t>Set a minimum bursar hold amount below which students are allowed to register</a:t>
                      </a:r>
                      <a:endParaRPr lang="en-US" sz="1600" dirty="0"/>
                    </a:p>
                  </a:txBody>
                  <a:tcPr/>
                </a:tc>
                <a:tc>
                  <a:txBody>
                    <a:bodyPr/>
                    <a:lstStyle/>
                    <a:p>
                      <a:r>
                        <a:rPr lang="en-US" sz="1600" kern="1200" dirty="0" smtClean="0">
                          <a:solidFill>
                            <a:schemeClr val="dk1"/>
                          </a:solidFill>
                          <a:effectLst/>
                          <a:latin typeface="+mn-lt"/>
                          <a:ea typeface="+mn-ea"/>
                          <a:cs typeface="+mn-cs"/>
                        </a:rPr>
                        <a:t>Immediate holds on student accounts for any balance owed.</a:t>
                      </a:r>
                      <a:r>
                        <a:rPr lang="en-US" sz="1600" kern="1200" baseline="0" dirty="0" smtClean="0">
                          <a:solidFill>
                            <a:schemeClr val="dk1"/>
                          </a:solidFill>
                          <a:effectLst/>
                          <a:latin typeface="+mn-lt"/>
                          <a:ea typeface="+mn-ea"/>
                          <a:cs typeface="+mn-cs"/>
                        </a:rPr>
                        <a:t> D</a:t>
                      </a:r>
                      <a:r>
                        <a:rPr lang="en-US" sz="1600" kern="1200" dirty="0" smtClean="0">
                          <a:solidFill>
                            <a:schemeClr val="dk1"/>
                          </a:solidFill>
                          <a:effectLst/>
                          <a:latin typeface="+mn-lt"/>
                          <a:ea typeface="+mn-ea"/>
                          <a:cs typeface="+mn-cs"/>
                        </a:rPr>
                        <a:t>oes not include auxiliaries (housing, dining)</a:t>
                      </a:r>
                      <a:endParaRPr lang="en-US" sz="1600" dirty="0"/>
                    </a:p>
                  </a:txBody>
                  <a:tcPr/>
                </a:tc>
              </a:tr>
              <a:tr h="863078">
                <a:tc>
                  <a:txBody>
                    <a:bodyPr/>
                    <a:lstStyle/>
                    <a:p>
                      <a:r>
                        <a:rPr lang="en-US" sz="1600" kern="1200" dirty="0" smtClean="0">
                          <a:solidFill>
                            <a:srgbClr val="FF0000"/>
                          </a:solidFill>
                          <a:effectLst/>
                          <a:latin typeface="+mn-lt"/>
                          <a:ea typeface="+mn-ea"/>
                          <a:cs typeface="+mn-cs"/>
                        </a:rPr>
                        <a:t>Multi Term Registration</a:t>
                      </a:r>
                      <a:endParaRPr lang="en-US" sz="1600" dirty="0">
                        <a:solidFill>
                          <a:srgbClr val="FF0000"/>
                        </a:solidFill>
                      </a:endParaRPr>
                    </a:p>
                  </a:txBody>
                  <a:tcPr/>
                </a:tc>
                <a:tc>
                  <a:txBody>
                    <a:bodyPr/>
                    <a:lstStyle/>
                    <a:p>
                      <a:r>
                        <a:rPr lang="en-US" sz="1600" kern="1200" dirty="0" smtClean="0">
                          <a:solidFill>
                            <a:schemeClr val="dk1"/>
                          </a:solidFill>
                          <a:effectLst/>
                          <a:latin typeface="+mn-lt"/>
                          <a:ea typeface="+mn-ea"/>
                          <a:cs typeface="+mn-cs"/>
                        </a:rPr>
                        <a:t>Encourage students to register for a year (fall, spring, and summer) of courses at once</a:t>
                      </a:r>
                      <a:endParaRPr lang="en-US" sz="1600" dirty="0"/>
                    </a:p>
                  </a:txBody>
                  <a:tcPr/>
                </a:tc>
                <a:tc>
                  <a:txBody>
                    <a:bodyPr/>
                    <a:lstStyle/>
                    <a:p>
                      <a:r>
                        <a:rPr lang="en-US" sz="1600" kern="1200" dirty="0" smtClean="0">
                          <a:solidFill>
                            <a:schemeClr val="dk1"/>
                          </a:solidFill>
                          <a:effectLst/>
                          <a:latin typeface="+mn-lt"/>
                          <a:ea typeface="+mn-ea"/>
                          <a:cs typeface="+mn-cs"/>
                        </a:rPr>
                        <a:t>Students are allowed to register for only one academic term at a time, excluding summer</a:t>
                      </a:r>
                      <a:endParaRPr lang="en-US" sz="1600" dirty="0"/>
                    </a:p>
                  </a:txBody>
                  <a:tcPr/>
                </a:tc>
              </a:tr>
              <a:tr h="863078">
                <a:tc>
                  <a:txBody>
                    <a:bodyPr/>
                    <a:lstStyle/>
                    <a:p>
                      <a:r>
                        <a:rPr lang="en-US" sz="1600" dirty="0" smtClean="0">
                          <a:solidFill>
                            <a:srgbClr val="FF0000"/>
                          </a:solidFill>
                        </a:rPr>
                        <a:t>Course</a:t>
                      </a:r>
                      <a:r>
                        <a:rPr lang="en-US" sz="1600" baseline="0" dirty="0" smtClean="0">
                          <a:solidFill>
                            <a:srgbClr val="FF0000"/>
                          </a:solidFill>
                        </a:rPr>
                        <a:t> Wait Lists</a:t>
                      </a:r>
                      <a:endParaRPr lang="en-US" sz="1600" dirty="0">
                        <a:solidFill>
                          <a:srgbClr val="FF0000"/>
                        </a:solidFill>
                      </a:endParaRPr>
                    </a:p>
                  </a:txBody>
                  <a:tcPr/>
                </a:tc>
                <a:tc>
                  <a:txBody>
                    <a:bodyPr/>
                    <a:lstStyle/>
                    <a:p>
                      <a:r>
                        <a:rPr lang="en-US" sz="1600" kern="1200" dirty="0" smtClean="0">
                          <a:solidFill>
                            <a:schemeClr val="dk1"/>
                          </a:solidFill>
                          <a:effectLst/>
                          <a:latin typeface="+mn-lt"/>
                          <a:ea typeface="+mn-ea"/>
                          <a:cs typeface="+mn-cs"/>
                        </a:rPr>
                        <a:t>Override registration caps for some students until wait list reaches enrollment minimum</a:t>
                      </a:r>
                      <a:endParaRPr lang="en-US" sz="1600" dirty="0"/>
                    </a:p>
                  </a:txBody>
                  <a:tcPr/>
                </a:tc>
                <a:tc>
                  <a:txBody>
                    <a:bodyPr/>
                    <a:lstStyle/>
                    <a:p>
                      <a:r>
                        <a:rPr lang="en-US" sz="1600" kern="1200" dirty="0" smtClean="0">
                          <a:solidFill>
                            <a:schemeClr val="dk1"/>
                          </a:solidFill>
                          <a:effectLst/>
                          <a:latin typeface="+mn-lt"/>
                          <a:ea typeface="+mn-ea"/>
                          <a:cs typeface="+mn-cs"/>
                        </a:rPr>
                        <a:t>The wait list policy varies based on the course or the instructor</a:t>
                      </a:r>
                      <a:endParaRPr lang="en-US" sz="1600" dirty="0"/>
                    </a:p>
                  </a:txBody>
                  <a:tcPr/>
                </a:tc>
              </a:tr>
            </a:tbl>
          </a:graphicData>
        </a:graphic>
      </p:graphicFrame>
    </p:spTree>
    <p:extLst>
      <p:ext uri="{BB962C8B-B14F-4D97-AF65-F5344CB8AC3E}">
        <p14:creationId xmlns:p14="http://schemas.microsoft.com/office/powerpoint/2010/main" val="2894027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9326341"/>
              </p:ext>
            </p:extLst>
          </p:nvPr>
        </p:nvGraphicFramePr>
        <p:xfrm>
          <a:off x="0" y="0"/>
          <a:ext cx="9144000" cy="6857999"/>
        </p:xfrm>
        <a:graphic>
          <a:graphicData uri="http://schemas.openxmlformats.org/drawingml/2006/table">
            <a:tbl>
              <a:tblPr firstRow="1" bandRow="1">
                <a:tableStyleId>{5C22544A-7EE6-4342-B048-85BDC9FD1C3A}</a:tableStyleId>
              </a:tblPr>
              <a:tblGrid>
                <a:gridCol w="3048000"/>
                <a:gridCol w="3048000"/>
                <a:gridCol w="3048000"/>
              </a:tblGrid>
              <a:tr h="1116419">
                <a:tc>
                  <a:txBody>
                    <a:bodyPr/>
                    <a:lstStyle/>
                    <a:p>
                      <a:r>
                        <a:rPr lang="en-US" dirty="0" smtClean="0"/>
                        <a:t>Preventing</a:t>
                      </a:r>
                      <a:r>
                        <a:rPr lang="en-US" baseline="0" dirty="0" smtClean="0"/>
                        <a:t> Unnecessary Withdrawals</a:t>
                      </a:r>
                      <a:endParaRPr lang="en-US" dirty="0"/>
                    </a:p>
                  </a:txBody>
                  <a:tcPr/>
                </a:tc>
                <a:tc>
                  <a:txBody>
                    <a:bodyPr/>
                    <a:lstStyle/>
                    <a:p>
                      <a:r>
                        <a:rPr lang="en-US" dirty="0" smtClean="0"/>
                        <a:t>Best</a:t>
                      </a:r>
                      <a:r>
                        <a:rPr lang="en-US" baseline="0" dirty="0" smtClean="0"/>
                        <a:t> Practice Recommendation</a:t>
                      </a:r>
                      <a:endParaRPr lang="en-US" dirty="0"/>
                    </a:p>
                  </a:txBody>
                  <a:tcPr/>
                </a:tc>
                <a:tc>
                  <a:txBody>
                    <a:bodyPr/>
                    <a:lstStyle/>
                    <a:p>
                      <a:r>
                        <a:rPr lang="en-US" dirty="0" smtClean="0"/>
                        <a:t>UAS Notes</a:t>
                      </a:r>
                      <a:endParaRPr lang="en-US" dirty="0"/>
                    </a:p>
                  </a:txBody>
                  <a:tcPr/>
                </a:tc>
              </a:tr>
              <a:tr h="1435395">
                <a:tc>
                  <a:txBody>
                    <a:bodyPr/>
                    <a:lstStyle/>
                    <a:p>
                      <a:r>
                        <a:rPr lang="en-US" dirty="0" smtClean="0">
                          <a:solidFill>
                            <a:srgbClr val="FF0000"/>
                          </a:solidFill>
                        </a:rPr>
                        <a:t>Early Academic Alerts</a:t>
                      </a:r>
                      <a:endParaRPr lang="en-US" dirty="0">
                        <a:solidFill>
                          <a:srgbClr val="FF0000"/>
                        </a:solidFill>
                      </a:endParaRPr>
                    </a:p>
                  </a:txBody>
                  <a:tcPr/>
                </a:tc>
                <a:tc>
                  <a:txBody>
                    <a:bodyPr/>
                    <a:lstStyle/>
                    <a:p>
                      <a:r>
                        <a:rPr lang="en-US" sz="1800" kern="1200" dirty="0" smtClean="0">
                          <a:solidFill>
                            <a:schemeClr val="dk1"/>
                          </a:solidFill>
                          <a:effectLst/>
                          <a:latin typeface="+mn-lt"/>
                          <a:ea typeface="+mn-ea"/>
                          <a:cs typeface="+mn-cs"/>
                        </a:rPr>
                        <a:t>Require instructors in critical courses to submit early alerts within a flexible timeframe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Not required of faculty to submit early academic alerts or midterm grades</a:t>
                      </a:r>
                    </a:p>
                  </a:txBody>
                  <a:tcPr/>
                </a:tc>
              </a:tr>
              <a:tr h="1435395">
                <a:tc>
                  <a:txBody>
                    <a:bodyPr/>
                    <a:lstStyle/>
                    <a:p>
                      <a:r>
                        <a:rPr lang="en-US" dirty="0" smtClean="0">
                          <a:solidFill>
                            <a:srgbClr val="FF0000"/>
                          </a:solidFill>
                        </a:rPr>
                        <a:t>Course Repeats</a:t>
                      </a:r>
                      <a:endParaRPr lang="en-US" dirty="0">
                        <a:solidFill>
                          <a:srgbClr val="FF0000"/>
                        </a:solidFill>
                      </a:endParaRPr>
                    </a:p>
                  </a:txBody>
                  <a:tcPr/>
                </a:tc>
                <a:tc>
                  <a:txBody>
                    <a:bodyPr/>
                    <a:lstStyle/>
                    <a:p>
                      <a:r>
                        <a:rPr lang="en-US" sz="1800" kern="1200" dirty="0" smtClean="0">
                          <a:solidFill>
                            <a:schemeClr val="dk1"/>
                          </a:solidFill>
                          <a:effectLst/>
                          <a:latin typeface="+mn-lt"/>
                          <a:ea typeface="+mn-ea"/>
                          <a:cs typeface="+mn-cs"/>
                        </a:rPr>
                        <a:t>Allow students to repeat a course once, with an option to appeal for a second repeat</a:t>
                      </a:r>
                      <a:endParaRPr lang="en-US" dirty="0"/>
                    </a:p>
                  </a:txBody>
                  <a:tcPr/>
                </a:tc>
                <a:tc>
                  <a:txBody>
                    <a:bodyPr/>
                    <a:lstStyle/>
                    <a:p>
                      <a:r>
                        <a:rPr lang="en-US" sz="1800" kern="1200" dirty="0" smtClean="0">
                          <a:solidFill>
                            <a:schemeClr val="dk1"/>
                          </a:solidFill>
                          <a:effectLst/>
                          <a:latin typeface="+mn-lt"/>
                          <a:ea typeface="+mn-ea"/>
                          <a:cs typeface="+mn-cs"/>
                        </a:rPr>
                        <a:t>Students can repeat courses indefinitely with no grade restrictions</a:t>
                      </a:r>
                      <a:endParaRPr lang="en-US" dirty="0"/>
                    </a:p>
                  </a:txBody>
                  <a:tcPr/>
                </a:tc>
              </a:tr>
              <a:tr h="1435395">
                <a:tc>
                  <a:txBody>
                    <a:bodyPr/>
                    <a:lstStyle/>
                    <a:p>
                      <a:r>
                        <a:rPr lang="en-US" dirty="0" smtClean="0">
                          <a:solidFill>
                            <a:srgbClr val="FF0000"/>
                          </a:solidFill>
                        </a:rPr>
                        <a:t>Course and Institutional Withdrawal</a:t>
                      </a:r>
                      <a:endParaRPr lang="en-US" dirty="0">
                        <a:solidFill>
                          <a:srgbClr val="FF0000"/>
                        </a:solidFill>
                      </a:endParaRPr>
                    </a:p>
                  </a:txBody>
                  <a:tcPr/>
                </a:tc>
                <a:tc>
                  <a:txBody>
                    <a:bodyPr/>
                    <a:lstStyle/>
                    <a:p>
                      <a:r>
                        <a:rPr lang="en-US" sz="1800" kern="1200" dirty="0" smtClean="0">
                          <a:solidFill>
                            <a:schemeClr val="dk1"/>
                          </a:solidFill>
                          <a:effectLst/>
                          <a:latin typeface="+mn-lt"/>
                          <a:ea typeface="+mn-ea"/>
                          <a:cs typeface="+mn-cs"/>
                        </a:rPr>
                        <a:t>Require students to complete an online advising prompt before processing a withdrawal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Students can withdraw from courses through a simple online transaction</a:t>
                      </a:r>
                    </a:p>
                  </a:txBody>
                  <a:tcPr/>
                </a:tc>
              </a:tr>
              <a:tr h="1435395">
                <a:tc>
                  <a:txBody>
                    <a:bodyPr/>
                    <a:lstStyle/>
                    <a:p>
                      <a:r>
                        <a:rPr lang="en-US" dirty="0" smtClean="0">
                          <a:solidFill>
                            <a:srgbClr val="FF0000"/>
                          </a:solidFill>
                        </a:rPr>
                        <a:t>Academic Probation and Dismissal</a:t>
                      </a:r>
                      <a:endParaRPr lang="en-US" dirty="0">
                        <a:solidFill>
                          <a:srgbClr val="FF0000"/>
                        </a:solidFill>
                      </a:endParaRPr>
                    </a:p>
                  </a:txBody>
                  <a:tcPr/>
                </a:tc>
                <a:tc>
                  <a:txBody>
                    <a:bodyPr/>
                    <a:lstStyle/>
                    <a:p>
                      <a:r>
                        <a:rPr lang="en-US" sz="1800" kern="1200" dirty="0" smtClean="0">
                          <a:solidFill>
                            <a:schemeClr val="dk1"/>
                          </a:solidFill>
                          <a:effectLst/>
                          <a:latin typeface="+mn-lt"/>
                          <a:ea typeface="+mn-ea"/>
                          <a:cs typeface="+mn-cs"/>
                        </a:rPr>
                        <a:t>Require students on probation to reverse GPA trend to continue at the institution</a:t>
                      </a:r>
                      <a:endParaRPr lang="en-US" dirty="0"/>
                    </a:p>
                  </a:txBody>
                  <a:tcPr/>
                </a:tc>
                <a:tc>
                  <a:txBody>
                    <a:bodyPr/>
                    <a:lstStyle/>
                    <a:p>
                      <a:r>
                        <a:rPr lang="en-US" sz="1800" kern="1200" dirty="0" smtClean="0">
                          <a:solidFill>
                            <a:schemeClr val="dk1"/>
                          </a:solidFill>
                          <a:effectLst/>
                          <a:latin typeface="+mn-lt"/>
                          <a:ea typeface="+mn-ea"/>
                          <a:cs typeface="+mn-cs"/>
                        </a:rPr>
                        <a:t>Allow students to remain on probation/enrolled indefinitely, regardless of improvement</a:t>
                      </a:r>
                      <a:endParaRPr lang="en-US" dirty="0"/>
                    </a:p>
                  </a:txBody>
                  <a:tcPr/>
                </a:tc>
              </a:tr>
            </a:tbl>
          </a:graphicData>
        </a:graphic>
      </p:graphicFrame>
    </p:spTree>
    <p:extLst>
      <p:ext uri="{BB962C8B-B14F-4D97-AF65-F5344CB8AC3E}">
        <p14:creationId xmlns:p14="http://schemas.microsoft.com/office/powerpoint/2010/main" val="2028163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57624028"/>
              </p:ext>
            </p:extLst>
          </p:nvPr>
        </p:nvGraphicFramePr>
        <p:xfrm>
          <a:off x="0" y="-12700"/>
          <a:ext cx="9144000" cy="6888480"/>
        </p:xfrm>
        <a:graphic>
          <a:graphicData uri="http://schemas.openxmlformats.org/drawingml/2006/table">
            <a:tbl>
              <a:tblPr firstRow="1" bandRow="1">
                <a:tableStyleId>{5C22544A-7EE6-4342-B048-85BDC9FD1C3A}</a:tableStyleId>
              </a:tblPr>
              <a:tblGrid>
                <a:gridCol w="2057400"/>
                <a:gridCol w="3505200"/>
                <a:gridCol w="3581400"/>
              </a:tblGrid>
              <a:tr h="609600">
                <a:tc>
                  <a:txBody>
                    <a:bodyPr/>
                    <a:lstStyle/>
                    <a:p>
                      <a:r>
                        <a:rPr lang="en-US" sz="1600" dirty="0" smtClean="0"/>
                        <a:t>Accelerating Degree Progress</a:t>
                      </a:r>
                      <a:endParaRPr lang="en-US" sz="1600" dirty="0"/>
                    </a:p>
                  </a:txBody>
                  <a:tcPr/>
                </a:tc>
                <a:tc>
                  <a:txBody>
                    <a:bodyPr/>
                    <a:lstStyle/>
                    <a:p>
                      <a:r>
                        <a:rPr lang="en-US" sz="1600" dirty="0" smtClean="0"/>
                        <a:t>Best</a:t>
                      </a:r>
                      <a:r>
                        <a:rPr lang="en-US" sz="1600" baseline="0" dirty="0" smtClean="0"/>
                        <a:t> Practice Recommendation</a:t>
                      </a:r>
                      <a:endParaRPr lang="en-US" sz="1600" dirty="0"/>
                    </a:p>
                  </a:txBody>
                  <a:tcPr/>
                </a:tc>
                <a:tc>
                  <a:txBody>
                    <a:bodyPr/>
                    <a:lstStyle/>
                    <a:p>
                      <a:r>
                        <a:rPr lang="en-US" sz="1600" dirty="0" smtClean="0"/>
                        <a:t>UAS Notes</a:t>
                      </a:r>
                      <a:endParaRPr lang="en-US" sz="1600" dirty="0"/>
                    </a:p>
                  </a:txBody>
                  <a:tcPr/>
                </a:tc>
              </a:tr>
              <a:tr h="762000">
                <a:tc>
                  <a:txBody>
                    <a:bodyPr/>
                    <a:lstStyle/>
                    <a:p>
                      <a:r>
                        <a:rPr lang="en-US" sz="1500" dirty="0" smtClean="0">
                          <a:solidFill>
                            <a:srgbClr val="FF0000"/>
                          </a:solidFill>
                        </a:rPr>
                        <a:t>Remedial</a:t>
                      </a:r>
                      <a:r>
                        <a:rPr lang="en-US" sz="1500" baseline="0" dirty="0" smtClean="0">
                          <a:solidFill>
                            <a:srgbClr val="FF0000"/>
                          </a:solidFill>
                        </a:rPr>
                        <a:t> Education</a:t>
                      </a:r>
                      <a:endParaRPr lang="en-US" sz="1500" dirty="0">
                        <a:solidFill>
                          <a:srgbClr val="FF0000"/>
                        </a:solidFill>
                      </a:endParaRPr>
                    </a:p>
                  </a:txBody>
                  <a:tcPr/>
                </a:tc>
                <a:tc>
                  <a:txBody>
                    <a:bodyPr/>
                    <a:lstStyle/>
                    <a:p>
                      <a:r>
                        <a:rPr lang="en-US" sz="1500" kern="1200" dirty="0" smtClean="0">
                          <a:solidFill>
                            <a:schemeClr val="dk1"/>
                          </a:solidFill>
                          <a:effectLst/>
                          <a:latin typeface="+mn-lt"/>
                          <a:ea typeface="+mn-ea"/>
                          <a:cs typeface="+mn-cs"/>
                        </a:rPr>
                        <a:t>Enroll students with remedial needs in</a:t>
                      </a:r>
                      <a:r>
                        <a:rPr lang="en-US" sz="1500" kern="1200" baseline="0" dirty="0" smtClean="0">
                          <a:solidFill>
                            <a:schemeClr val="dk1"/>
                          </a:solidFill>
                          <a:effectLst/>
                          <a:latin typeface="+mn-lt"/>
                          <a:ea typeface="+mn-ea"/>
                          <a:cs typeface="+mn-cs"/>
                        </a:rPr>
                        <a:t> </a:t>
                      </a:r>
                      <a:r>
                        <a:rPr lang="en-US" sz="1500" kern="1200" dirty="0" smtClean="0">
                          <a:solidFill>
                            <a:schemeClr val="dk1"/>
                          </a:solidFill>
                          <a:effectLst/>
                          <a:latin typeface="+mn-lt"/>
                          <a:ea typeface="+mn-ea"/>
                          <a:cs typeface="+mn-cs"/>
                        </a:rPr>
                        <a:t>for-credit summer courses before the first year</a:t>
                      </a:r>
                      <a:endParaRPr lang="en-US" sz="1500" dirty="0"/>
                    </a:p>
                  </a:txBody>
                  <a:tcPr/>
                </a:tc>
                <a:tc>
                  <a:txBody>
                    <a:bodyPr/>
                    <a:lstStyle/>
                    <a:p>
                      <a:r>
                        <a:rPr lang="en-US" sz="1500" kern="1200" dirty="0" smtClean="0">
                          <a:solidFill>
                            <a:schemeClr val="dk1"/>
                          </a:solidFill>
                          <a:effectLst/>
                          <a:latin typeface="+mn-lt"/>
                          <a:ea typeface="+mn-ea"/>
                          <a:cs typeface="+mn-cs"/>
                        </a:rPr>
                        <a:t>Students complete remedial coursework at any time – most</a:t>
                      </a:r>
                      <a:r>
                        <a:rPr lang="en-US" sz="1500" kern="1200" baseline="0" dirty="0" smtClean="0">
                          <a:solidFill>
                            <a:schemeClr val="dk1"/>
                          </a:solidFill>
                          <a:effectLst/>
                          <a:latin typeface="+mn-lt"/>
                          <a:ea typeface="+mn-ea"/>
                          <a:cs typeface="+mn-cs"/>
                        </a:rPr>
                        <a:t> often in fall and spring semesters</a:t>
                      </a:r>
                      <a:endParaRPr lang="en-US" sz="1500" dirty="0"/>
                    </a:p>
                  </a:txBody>
                  <a:tcPr/>
                </a:tc>
              </a:tr>
              <a:tr h="777240">
                <a:tc>
                  <a:txBody>
                    <a:bodyPr/>
                    <a:lstStyle/>
                    <a:p>
                      <a:r>
                        <a:rPr lang="en-US" sz="1500" dirty="0" smtClean="0"/>
                        <a:t>Course Load</a:t>
                      </a:r>
                      <a:endParaRPr lang="en-US" sz="1500" dirty="0"/>
                    </a:p>
                  </a:txBody>
                  <a:tcPr/>
                </a:tc>
                <a:tc>
                  <a:txBody>
                    <a:bodyPr/>
                    <a:lstStyle/>
                    <a:p>
                      <a:r>
                        <a:rPr lang="en-US" sz="1500" kern="1200" dirty="0" smtClean="0">
                          <a:solidFill>
                            <a:schemeClr val="dk1"/>
                          </a:solidFill>
                          <a:effectLst/>
                          <a:latin typeface="+mn-lt"/>
                          <a:ea typeface="+mn-ea"/>
                          <a:cs typeface="+mn-cs"/>
                        </a:rPr>
                        <a:t>Require an advisor waiver for first-year students who take fewer than 15 credits</a:t>
                      </a:r>
                      <a:endParaRPr lang="en-US" sz="1500" dirty="0"/>
                    </a:p>
                  </a:txBody>
                  <a:tcPr/>
                </a:tc>
                <a:tc>
                  <a:txBody>
                    <a:bodyPr/>
                    <a:lstStyle/>
                    <a:p>
                      <a:r>
                        <a:rPr lang="en-US" sz="1500" kern="1200" baseline="0" dirty="0" smtClean="0">
                          <a:solidFill>
                            <a:schemeClr val="dk1"/>
                          </a:solidFill>
                          <a:effectLst/>
                          <a:latin typeface="+mn-lt"/>
                          <a:ea typeface="+mn-ea"/>
                          <a:cs typeface="+mn-cs"/>
                        </a:rPr>
                        <a:t>N</a:t>
                      </a:r>
                      <a:r>
                        <a:rPr lang="en-US" sz="1500" kern="1200" dirty="0" smtClean="0">
                          <a:solidFill>
                            <a:schemeClr val="dk1"/>
                          </a:solidFill>
                          <a:effectLst/>
                          <a:latin typeface="+mn-lt"/>
                          <a:ea typeface="+mn-ea"/>
                          <a:cs typeface="+mn-cs"/>
                        </a:rPr>
                        <a:t>o specific intervention when students take &lt; 15;</a:t>
                      </a:r>
                      <a:r>
                        <a:rPr lang="en-US" sz="1500" kern="1200" baseline="0" dirty="0" smtClean="0">
                          <a:solidFill>
                            <a:schemeClr val="dk1"/>
                          </a:solidFill>
                          <a:effectLst/>
                          <a:latin typeface="+mn-lt"/>
                          <a:ea typeface="+mn-ea"/>
                          <a:cs typeface="+mn-cs"/>
                        </a:rPr>
                        <a:t> </a:t>
                      </a:r>
                      <a:r>
                        <a:rPr lang="en-US" sz="1500" kern="1200" dirty="0" smtClean="0">
                          <a:solidFill>
                            <a:schemeClr val="dk1"/>
                          </a:solidFill>
                          <a:effectLst/>
                          <a:latin typeface="+mn-lt"/>
                          <a:ea typeface="+mn-ea"/>
                          <a:cs typeface="+mn-cs"/>
                        </a:rPr>
                        <a:t>incentives offered for 15 or more credits</a:t>
                      </a:r>
                      <a:r>
                        <a:rPr lang="en-US" sz="1500" kern="1200" baseline="0" dirty="0" smtClean="0">
                          <a:solidFill>
                            <a:schemeClr val="dk1"/>
                          </a:solidFill>
                          <a:effectLst/>
                          <a:latin typeface="+mn-lt"/>
                          <a:ea typeface="+mn-ea"/>
                          <a:cs typeface="+mn-cs"/>
                        </a:rPr>
                        <a:t> taken</a:t>
                      </a:r>
                      <a:endParaRPr lang="en-US" sz="1500" dirty="0"/>
                    </a:p>
                  </a:txBody>
                  <a:tcPr/>
                </a:tc>
              </a:tr>
              <a:tr h="792480">
                <a:tc>
                  <a:txBody>
                    <a:bodyPr/>
                    <a:lstStyle/>
                    <a:p>
                      <a:r>
                        <a:rPr lang="en-US" sz="1500" dirty="0" smtClean="0">
                          <a:solidFill>
                            <a:srgbClr val="FF0000"/>
                          </a:solidFill>
                        </a:rPr>
                        <a:t>Major Declaration</a:t>
                      </a:r>
                      <a:endParaRPr lang="en-US" sz="1500" dirty="0">
                        <a:solidFill>
                          <a:srgbClr val="FF0000"/>
                        </a:solidFill>
                      </a:endParaRPr>
                    </a:p>
                  </a:txBody>
                  <a:tcPr/>
                </a:tc>
                <a:tc>
                  <a:txBody>
                    <a:bodyPr/>
                    <a:lstStyle/>
                    <a:p>
                      <a:r>
                        <a:rPr lang="en-US" sz="1500" kern="1200" dirty="0" smtClean="0">
                          <a:solidFill>
                            <a:schemeClr val="dk1"/>
                          </a:solidFill>
                          <a:effectLst/>
                          <a:latin typeface="+mn-lt"/>
                          <a:ea typeface="+mn-ea"/>
                          <a:cs typeface="+mn-cs"/>
                        </a:rPr>
                        <a:t>Require students to declare a major upon earning 45 to 60 credits toward the degree</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effectLst/>
                          <a:latin typeface="+mn-lt"/>
                          <a:ea typeface="+mn-ea"/>
                          <a:cs typeface="+mn-cs"/>
                        </a:rPr>
                        <a:t>No</a:t>
                      </a:r>
                      <a:r>
                        <a:rPr lang="en-US" sz="1500" kern="1200" baseline="0" dirty="0" smtClean="0">
                          <a:solidFill>
                            <a:schemeClr val="dk1"/>
                          </a:solidFill>
                          <a:effectLst/>
                          <a:latin typeface="+mn-lt"/>
                          <a:ea typeface="+mn-ea"/>
                          <a:cs typeface="+mn-cs"/>
                        </a:rPr>
                        <a:t> UAS</a:t>
                      </a:r>
                      <a:r>
                        <a:rPr lang="en-US" sz="1500" kern="1200" dirty="0" smtClean="0">
                          <a:solidFill>
                            <a:schemeClr val="dk1"/>
                          </a:solidFill>
                          <a:effectLst/>
                          <a:latin typeface="+mn-lt"/>
                          <a:ea typeface="+mn-ea"/>
                          <a:cs typeface="+mn-cs"/>
                        </a:rPr>
                        <a:t> policy requiring this, but some financial aid policies require it</a:t>
                      </a:r>
                    </a:p>
                    <a:p>
                      <a:endParaRPr lang="en-US" sz="1500" dirty="0"/>
                    </a:p>
                  </a:txBody>
                  <a:tcPr/>
                </a:tc>
              </a:tr>
              <a:tr h="731520">
                <a:tc>
                  <a:txBody>
                    <a:bodyPr/>
                    <a:lstStyle/>
                    <a:p>
                      <a:r>
                        <a:rPr lang="en-US" sz="1500" dirty="0" smtClean="0"/>
                        <a:t>Excess Credit</a:t>
                      </a:r>
                      <a:r>
                        <a:rPr lang="en-US" sz="1500" baseline="0" dirty="0" smtClean="0"/>
                        <a:t> Accumulation</a:t>
                      </a:r>
                      <a:endParaRPr lang="en-US" sz="1500" dirty="0"/>
                    </a:p>
                  </a:txBody>
                  <a:tcPr/>
                </a:tc>
                <a:tc>
                  <a:txBody>
                    <a:bodyPr/>
                    <a:lstStyle/>
                    <a:p>
                      <a:r>
                        <a:rPr lang="en-US" sz="1500" kern="1200" dirty="0" smtClean="0">
                          <a:solidFill>
                            <a:schemeClr val="dk1"/>
                          </a:solidFill>
                          <a:effectLst/>
                          <a:latin typeface="+mn-lt"/>
                          <a:ea typeface="+mn-ea"/>
                          <a:cs typeface="+mn-cs"/>
                        </a:rPr>
                        <a:t>Perform graduation checks for students before reaching senior status</a:t>
                      </a:r>
                      <a:endParaRPr lang="en-US" sz="1500" dirty="0"/>
                    </a:p>
                  </a:txBody>
                  <a:tcPr/>
                </a:tc>
                <a:tc>
                  <a:txBody>
                    <a:bodyPr/>
                    <a:lstStyle/>
                    <a:p>
                      <a:r>
                        <a:rPr lang="en-US" sz="1500" kern="1200" dirty="0" smtClean="0">
                          <a:solidFill>
                            <a:schemeClr val="dk1"/>
                          </a:solidFill>
                          <a:effectLst/>
                          <a:latin typeface="+mn-lt"/>
                          <a:ea typeface="+mn-ea"/>
                          <a:cs typeface="+mn-cs"/>
                        </a:rPr>
                        <a:t>No consistent practice</a:t>
                      </a:r>
                      <a:r>
                        <a:rPr lang="en-US" sz="1500" kern="1200" baseline="0" dirty="0" smtClean="0">
                          <a:solidFill>
                            <a:schemeClr val="dk1"/>
                          </a:solidFill>
                          <a:effectLst/>
                          <a:latin typeface="+mn-lt"/>
                          <a:ea typeface="+mn-ea"/>
                          <a:cs typeface="+mn-cs"/>
                        </a:rPr>
                        <a:t> from advisors though a report can be pulled from DegreeWorks any time</a:t>
                      </a:r>
                      <a:endParaRPr lang="en-US" sz="1500" dirty="0"/>
                    </a:p>
                  </a:txBody>
                  <a:tcPr/>
                </a:tc>
              </a:tr>
              <a:tr h="518160">
                <a:tc>
                  <a:txBody>
                    <a:bodyPr/>
                    <a:lstStyle/>
                    <a:p>
                      <a:r>
                        <a:rPr lang="en-US" sz="1600" b="1" dirty="0" smtClean="0">
                          <a:solidFill>
                            <a:schemeClr val="bg1"/>
                          </a:solidFill>
                        </a:rPr>
                        <a:t>Student</a:t>
                      </a:r>
                      <a:r>
                        <a:rPr lang="en-US" sz="1600" b="1" baseline="0" dirty="0" smtClean="0">
                          <a:solidFill>
                            <a:schemeClr val="bg1"/>
                          </a:solidFill>
                        </a:rPr>
                        <a:t> Messaging and Outreach</a:t>
                      </a:r>
                      <a:endParaRPr lang="en-US" sz="1600" b="1" dirty="0">
                        <a:solidFill>
                          <a:schemeClr val="bg1"/>
                        </a:solidFill>
                      </a:endParaRPr>
                    </a:p>
                  </a:txBody>
                  <a:tcPr>
                    <a:solidFill>
                      <a:schemeClr val="accent1">
                        <a:lumMod val="75000"/>
                      </a:schemeClr>
                    </a:solidFill>
                  </a:tcPr>
                </a:tc>
                <a:tc>
                  <a:txBody>
                    <a:bodyPr/>
                    <a:lstStyle/>
                    <a:p>
                      <a:r>
                        <a:rPr lang="en-US" sz="1600" b="1" dirty="0" smtClean="0">
                          <a:solidFill>
                            <a:schemeClr val="bg1"/>
                          </a:solidFill>
                        </a:rPr>
                        <a:t>Best</a:t>
                      </a:r>
                      <a:r>
                        <a:rPr lang="en-US" sz="1600" b="1" baseline="0" dirty="0" smtClean="0">
                          <a:solidFill>
                            <a:schemeClr val="bg1"/>
                          </a:solidFill>
                        </a:rPr>
                        <a:t> Practice Recommendation</a:t>
                      </a:r>
                      <a:endParaRPr lang="en-US" sz="1600" b="1" dirty="0">
                        <a:solidFill>
                          <a:schemeClr val="bg1"/>
                        </a:solidFill>
                      </a:endParaRPr>
                    </a:p>
                  </a:txBody>
                  <a:tcPr>
                    <a:solidFill>
                      <a:schemeClr val="accent1">
                        <a:lumMod val="75000"/>
                      </a:schemeClr>
                    </a:solidFill>
                  </a:tcPr>
                </a:tc>
                <a:tc>
                  <a:txBody>
                    <a:bodyPr/>
                    <a:lstStyle/>
                    <a:p>
                      <a:r>
                        <a:rPr lang="en-US" sz="1600" b="1" dirty="0" smtClean="0">
                          <a:solidFill>
                            <a:schemeClr val="bg1"/>
                          </a:solidFill>
                        </a:rPr>
                        <a:t>UAS Notes</a:t>
                      </a:r>
                      <a:endParaRPr lang="en-US" sz="1600" b="1" dirty="0">
                        <a:solidFill>
                          <a:schemeClr val="bg1"/>
                        </a:solidFill>
                      </a:endParaRPr>
                    </a:p>
                  </a:txBody>
                  <a:tcPr>
                    <a:solidFill>
                      <a:schemeClr val="accent1">
                        <a:lumMod val="75000"/>
                      </a:schemeClr>
                    </a:solidFill>
                  </a:tcPr>
                </a:tc>
              </a:tr>
              <a:tr h="777240">
                <a:tc>
                  <a:txBody>
                    <a:bodyPr/>
                    <a:lstStyle/>
                    <a:p>
                      <a:r>
                        <a:rPr lang="en-US" sz="1500" dirty="0" smtClean="0"/>
                        <a:t>Student Communications</a:t>
                      </a:r>
                      <a:endParaRPr lang="en-US" sz="1500" dirty="0"/>
                    </a:p>
                  </a:txBody>
                  <a:tcPr/>
                </a:tc>
                <a:tc>
                  <a:txBody>
                    <a:bodyPr/>
                    <a:lstStyle/>
                    <a:p>
                      <a:r>
                        <a:rPr lang="en-US" sz="1500" kern="1200" dirty="0" smtClean="0">
                          <a:solidFill>
                            <a:schemeClr val="dk1"/>
                          </a:solidFill>
                          <a:effectLst/>
                          <a:latin typeface="+mn-lt"/>
                          <a:ea typeface="+mn-ea"/>
                          <a:cs typeface="+mn-cs"/>
                        </a:rPr>
                        <a:t>Centrally coordinate and schedule messages to large numbers of students</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effectLst/>
                          <a:latin typeface="+mn-lt"/>
                          <a:ea typeface="+mn-ea"/>
                          <a:cs typeface="+mn-cs"/>
                        </a:rPr>
                        <a:t>Faculty and staff</a:t>
                      </a:r>
                      <a:r>
                        <a:rPr lang="en-US" sz="1500" kern="1200" baseline="0" dirty="0" smtClean="0">
                          <a:solidFill>
                            <a:schemeClr val="dk1"/>
                          </a:solidFill>
                          <a:effectLst/>
                          <a:latin typeface="+mn-lt"/>
                          <a:ea typeface="+mn-ea"/>
                          <a:cs typeface="+mn-cs"/>
                        </a:rPr>
                        <a:t> </a:t>
                      </a:r>
                      <a:r>
                        <a:rPr lang="en-US" sz="1500" kern="1200" dirty="0" smtClean="0">
                          <a:solidFill>
                            <a:schemeClr val="dk1"/>
                          </a:solidFill>
                          <a:effectLst/>
                          <a:latin typeface="+mn-lt"/>
                          <a:ea typeface="+mn-ea"/>
                          <a:cs typeface="+mn-cs"/>
                        </a:rPr>
                        <a:t>communicate with all students as frequently as desired</a:t>
                      </a:r>
                    </a:p>
                  </a:txBody>
                  <a:tcPr/>
                </a:tc>
              </a:tr>
              <a:tr h="1021080">
                <a:tc>
                  <a:txBody>
                    <a:bodyPr/>
                    <a:lstStyle/>
                    <a:p>
                      <a:r>
                        <a:rPr lang="en-US" sz="1500" dirty="0" smtClean="0"/>
                        <a:t>Student</a:t>
                      </a:r>
                      <a:r>
                        <a:rPr lang="en-US" sz="1500" baseline="0" dirty="0" smtClean="0"/>
                        <a:t> Aid Renewal</a:t>
                      </a:r>
                      <a:endParaRPr lang="en-US" sz="1500" dirty="0"/>
                    </a:p>
                  </a:txBody>
                  <a:tcPr/>
                </a:tc>
                <a:tc>
                  <a:txBody>
                    <a:bodyPr/>
                    <a:lstStyle/>
                    <a:p>
                      <a:r>
                        <a:rPr lang="en-US" sz="1500" kern="1200" dirty="0" smtClean="0">
                          <a:solidFill>
                            <a:schemeClr val="dk1"/>
                          </a:solidFill>
                          <a:effectLst/>
                          <a:latin typeface="+mn-lt"/>
                          <a:ea typeface="+mn-ea"/>
                          <a:cs typeface="+mn-cs"/>
                        </a:rPr>
                        <a:t>Send a series of escalating “nudges” reminding students to refile financial aid forms</a:t>
                      </a:r>
                      <a:endParaRPr lang="en-US" sz="1500" dirty="0"/>
                    </a:p>
                  </a:txBody>
                  <a:tcPr/>
                </a:tc>
                <a:tc>
                  <a:txBody>
                    <a:bodyPr/>
                    <a:lstStyle/>
                    <a:p>
                      <a:r>
                        <a:rPr lang="en-US" sz="1500" kern="1200" dirty="0" smtClean="0">
                          <a:solidFill>
                            <a:schemeClr val="dk1"/>
                          </a:solidFill>
                          <a:effectLst/>
                          <a:latin typeface="+mn-lt"/>
                          <a:ea typeface="+mn-ea"/>
                          <a:cs typeface="+mn-cs"/>
                        </a:rPr>
                        <a:t>Advertising campaigns and communication</a:t>
                      </a:r>
                      <a:r>
                        <a:rPr lang="en-US" sz="1500" kern="1200" baseline="0" dirty="0" smtClean="0">
                          <a:solidFill>
                            <a:schemeClr val="dk1"/>
                          </a:solidFill>
                          <a:effectLst/>
                          <a:latin typeface="+mn-lt"/>
                          <a:ea typeface="+mn-ea"/>
                          <a:cs typeface="+mn-cs"/>
                        </a:rPr>
                        <a:t> </a:t>
                      </a:r>
                      <a:r>
                        <a:rPr lang="en-US" sz="1500" kern="1200" dirty="0" smtClean="0">
                          <a:solidFill>
                            <a:schemeClr val="dk1"/>
                          </a:solidFill>
                          <a:effectLst/>
                          <a:latin typeface="+mn-lt"/>
                          <a:ea typeface="+mn-ea"/>
                          <a:cs typeface="+mn-cs"/>
                        </a:rPr>
                        <a:t>for aid renewal; no individual reminders until FAFSA complete</a:t>
                      </a:r>
                      <a:endParaRPr lang="en-US" sz="1500" dirty="0"/>
                    </a:p>
                  </a:txBody>
                  <a:tcPr/>
                </a:tc>
              </a:tr>
              <a:tr h="701040">
                <a:tc>
                  <a:txBody>
                    <a:bodyPr/>
                    <a:lstStyle/>
                    <a:p>
                      <a:r>
                        <a:rPr lang="en-US" sz="1500" dirty="0" smtClean="0">
                          <a:solidFill>
                            <a:srgbClr val="FF0000"/>
                          </a:solidFill>
                        </a:rPr>
                        <a:t>Non-Registered Students</a:t>
                      </a:r>
                      <a:endParaRPr lang="en-US" sz="1500" dirty="0">
                        <a:solidFill>
                          <a:srgbClr val="FF0000"/>
                        </a:solidFill>
                      </a:endParaRPr>
                    </a:p>
                  </a:txBody>
                  <a:tcPr/>
                </a:tc>
                <a:tc>
                  <a:txBody>
                    <a:bodyPr/>
                    <a:lstStyle/>
                    <a:p>
                      <a:r>
                        <a:rPr lang="en-US" sz="1500" kern="1200" dirty="0" smtClean="0">
                          <a:solidFill>
                            <a:schemeClr val="dk1"/>
                          </a:solidFill>
                          <a:effectLst/>
                          <a:latin typeface="+mn-lt"/>
                          <a:ea typeface="+mn-ea"/>
                          <a:cs typeface="+mn-cs"/>
                        </a:rPr>
                        <a:t>Call students who fail to register before the deadline for unexplained reasons</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effectLst/>
                          <a:latin typeface="+mn-lt"/>
                          <a:ea typeface="+mn-ea"/>
                          <a:cs typeface="+mn-cs"/>
                        </a:rPr>
                        <a:t>Varies by department;</a:t>
                      </a:r>
                      <a:r>
                        <a:rPr lang="en-US" sz="1500" kern="1200" baseline="0" dirty="0" smtClean="0">
                          <a:solidFill>
                            <a:schemeClr val="dk1"/>
                          </a:solidFill>
                          <a:effectLst/>
                          <a:latin typeface="+mn-lt"/>
                          <a:ea typeface="+mn-ea"/>
                          <a:cs typeface="+mn-cs"/>
                        </a:rPr>
                        <a:t> s</a:t>
                      </a:r>
                      <a:r>
                        <a:rPr lang="en-US" sz="1500" kern="1200" dirty="0" smtClean="0">
                          <a:solidFill>
                            <a:schemeClr val="dk1"/>
                          </a:solidFill>
                          <a:effectLst/>
                          <a:latin typeface="+mn-lt"/>
                          <a:ea typeface="+mn-ea"/>
                          <a:cs typeface="+mn-cs"/>
                        </a:rPr>
                        <a:t>ome students not contacted at all, while other departments give notification</a:t>
                      </a:r>
                    </a:p>
                  </a:txBody>
                  <a:tcPr/>
                </a:tc>
              </a:tr>
            </a:tbl>
          </a:graphicData>
        </a:graphic>
      </p:graphicFrame>
    </p:spTree>
    <p:extLst>
      <p:ext uri="{BB962C8B-B14F-4D97-AF65-F5344CB8AC3E}">
        <p14:creationId xmlns:p14="http://schemas.microsoft.com/office/powerpoint/2010/main" val="245140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Announcements</a:t>
            </a:r>
          </a:p>
          <a:p>
            <a:endParaRPr lang="en-US" dirty="0" smtClean="0"/>
          </a:p>
          <a:p>
            <a:r>
              <a:rPr lang="en-US" dirty="0" smtClean="0"/>
              <a:t>Faculty senate update</a:t>
            </a:r>
          </a:p>
          <a:p>
            <a:endParaRPr lang="en-US" dirty="0" smtClean="0"/>
          </a:p>
          <a:p>
            <a:r>
              <a:rPr lang="en-US" dirty="0" smtClean="0"/>
              <a:t>FS committees and </a:t>
            </a:r>
            <a:r>
              <a:rPr lang="en-US" dirty="0"/>
              <a:t>g</a:t>
            </a:r>
            <a:r>
              <a:rPr lang="en-US" dirty="0" smtClean="0"/>
              <a:t>overnance structure</a:t>
            </a:r>
          </a:p>
          <a:p>
            <a:endParaRPr lang="en-US" dirty="0" smtClean="0"/>
          </a:p>
          <a:p>
            <a:r>
              <a:rPr lang="en-US" dirty="0" smtClean="0"/>
              <a:t>Faculty representation at statewide</a:t>
            </a:r>
          </a:p>
          <a:p>
            <a:pPr lvl="1"/>
            <a:r>
              <a:rPr lang="en-US" dirty="0" smtClean="0"/>
              <a:t>Double-counting courses</a:t>
            </a:r>
          </a:p>
          <a:p>
            <a:pPr lvl="1"/>
            <a:r>
              <a:rPr lang="en-US" dirty="0" smtClean="0"/>
              <a:t>Common calendar committee</a:t>
            </a:r>
          </a:p>
          <a:p>
            <a:endParaRPr lang="en-US" dirty="0" smtClean="0"/>
          </a:p>
          <a:p>
            <a:r>
              <a:rPr lang="en-US" dirty="0" smtClean="0"/>
              <a:t>Accreditation</a:t>
            </a:r>
          </a:p>
          <a:p>
            <a:endParaRPr lang="en-US" dirty="0" smtClean="0"/>
          </a:p>
          <a:p>
            <a:r>
              <a:rPr lang="en-US" dirty="0" smtClean="0"/>
              <a:t>Retention guidelines</a:t>
            </a:r>
          </a:p>
          <a:p>
            <a:endParaRPr lang="en-US" dirty="0" smtClean="0"/>
          </a:p>
          <a:p>
            <a:r>
              <a:rPr lang="en-US" dirty="0" smtClean="0"/>
              <a:t>Discussion / Q&amp;A</a:t>
            </a:r>
          </a:p>
          <a:p>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010225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5638800"/>
            <a:ext cx="8229600" cy="990600"/>
          </a:xfrm>
        </p:spPr>
        <p:txBody>
          <a:bodyPr>
            <a:normAutofit fontScale="90000"/>
          </a:bodyPr>
          <a:lstStyle/>
          <a:p>
            <a:r>
              <a:rPr lang="en-US" dirty="0" smtClean="0"/>
              <a:t>Thank you and have a great </a:t>
            </a:r>
            <a:r>
              <a:rPr lang="en-US" dirty="0"/>
              <a:t>s</a:t>
            </a:r>
            <a:r>
              <a:rPr lang="en-US" dirty="0" smtClean="0"/>
              <a:t>emester!</a:t>
            </a:r>
            <a:endParaRPr lang="en-US" dirty="0"/>
          </a:p>
        </p:txBody>
      </p:sp>
      <p:sp>
        <p:nvSpPr>
          <p:cNvPr id="3" name="Content Placeholder 2"/>
          <p:cNvSpPr>
            <a:spLocks noGrp="1"/>
          </p:cNvSpPr>
          <p:nvPr>
            <p:ph idx="1"/>
          </p:nvPr>
        </p:nvSpPr>
        <p:spPr>
          <a:xfrm>
            <a:off x="381000" y="685800"/>
            <a:ext cx="8229600" cy="4876800"/>
          </a:xfrm>
        </p:spPr>
        <p:txBody>
          <a:bodyPr/>
          <a:lstStyle/>
          <a:p>
            <a:endParaRPr lang="en-US" dirty="0" smtClean="0"/>
          </a:p>
          <a:p>
            <a:r>
              <a:rPr lang="en-US" dirty="0" smtClean="0"/>
              <a:t>Comments?</a:t>
            </a:r>
          </a:p>
          <a:p>
            <a:endParaRPr lang="en-US" dirty="0" smtClean="0"/>
          </a:p>
          <a:p>
            <a:r>
              <a:rPr lang="en-US" dirty="0" smtClean="0"/>
              <a:t>Questions?</a:t>
            </a:r>
          </a:p>
          <a:p>
            <a:endParaRPr lang="en-US" dirty="0" smtClean="0"/>
          </a:p>
          <a:p>
            <a:r>
              <a:rPr lang="en-US" dirty="0" smtClean="0"/>
              <a:t>Concerns?</a:t>
            </a:r>
          </a:p>
          <a:p>
            <a:endParaRPr lang="en-US" dirty="0"/>
          </a:p>
          <a:p>
            <a:r>
              <a:rPr lang="en-US" dirty="0" smtClean="0"/>
              <a:t>Next FA meeting: January 13-14, 2018</a:t>
            </a:r>
          </a:p>
          <a:p>
            <a:r>
              <a:rPr lang="en-US" dirty="0" smtClean="0"/>
              <a:t>Next FS meeting: February 2, 2018</a:t>
            </a:r>
          </a:p>
          <a:p>
            <a:pPr lvl="1"/>
            <a:r>
              <a:rPr lang="en-US" i="1" dirty="0" smtClean="0"/>
              <a:t>All materials due 1 week before meeting</a:t>
            </a:r>
            <a:endParaRPr lang="en-US" i="1" dirty="0"/>
          </a:p>
        </p:txBody>
      </p:sp>
    </p:spTree>
    <p:extLst>
      <p:ext uri="{BB962C8B-B14F-4D97-AF65-F5344CB8AC3E}">
        <p14:creationId xmlns:p14="http://schemas.microsoft.com/office/powerpoint/2010/main" val="3221310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ym typeface="Wingdings" panose="05000000000000000000" pitchFamily="2" charset="2"/>
              </a:rPr>
              <a:t>UAS Rally!!!  Groundhog Day Theme</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b="1" dirty="0" smtClean="0"/>
              <a:t>Support higher education – Not another budget cut!</a:t>
            </a:r>
          </a:p>
          <a:p>
            <a:endParaRPr lang="en-US" dirty="0" smtClean="0"/>
          </a:p>
          <a:p>
            <a:r>
              <a:rPr lang="en-US" dirty="0" smtClean="0"/>
              <a:t>February 2</a:t>
            </a:r>
            <a:r>
              <a:rPr lang="en-US" baseline="30000" dirty="0" smtClean="0"/>
              <a:t>nd</a:t>
            </a:r>
            <a:r>
              <a:rPr lang="en-US" dirty="0" smtClean="0"/>
              <a:t> @ 12 – 1pm  </a:t>
            </a:r>
          </a:p>
          <a:p>
            <a:pPr lvl="1"/>
            <a:r>
              <a:rPr lang="en-US" dirty="0" smtClean="0"/>
              <a:t>On steps of the Capitol building</a:t>
            </a:r>
          </a:p>
          <a:p>
            <a:pPr lvl="1"/>
            <a:r>
              <a:rPr lang="en-US" dirty="0" smtClean="0"/>
              <a:t>Working on a shuttle…</a:t>
            </a:r>
          </a:p>
          <a:p>
            <a:endParaRPr lang="en-US" dirty="0"/>
          </a:p>
          <a:p>
            <a:r>
              <a:rPr lang="en-US" dirty="0" smtClean="0"/>
              <a:t>Speakers – suggestions???</a:t>
            </a:r>
          </a:p>
          <a:p>
            <a:pPr lvl="1"/>
            <a:r>
              <a:rPr lang="en-US" dirty="0" smtClean="0"/>
              <a:t>Union rep: Abel Built-Ito</a:t>
            </a:r>
          </a:p>
          <a:p>
            <a:pPr lvl="1"/>
            <a:r>
              <a:rPr lang="en-US" dirty="0" smtClean="0"/>
              <a:t>Student(s):</a:t>
            </a:r>
          </a:p>
          <a:p>
            <a:pPr lvl="1"/>
            <a:r>
              <a:rPr lang="en-US" dirty="0" smtClean="0"/>
              <a:t>Faculty:</a:t>
            </a:r>
          </a:p>
          <a:p>
            <a:pPr lvl="1"/>
            <a:r>
              <a:rPr lang="en-US" dirty="0" smtClean="0"/>
              <a:t>Staff:</a:t>
            </a:r>
          </a:p>
          <a:p>
            <a:pPr lvl="1"/>
            <a:r>
              <a:rPr lang="en-US" dirty="0" smtClean="0"/>
              <a:t>Community members:</a:t>
            </a:r>
          </a:p>
          <a:p>
            <a:pPr lvl="2"/>
            <a:r>
              <a:rPr lang="en-US" dirty="0" smtClean="0"/>
              <a:t>Research collaborators</a:t>
            </a:r>
          </a:p>
          <a:p>
            <a:pPr lvl="2"/>
            <a:r>
              <a:rPr lang="en-US" dirty="0" smtClean="0"/>
              <a:t>Other engaged community member</a:t>
            </a:r>
          </a:p>
          <a:p>
            <a:pPr lvl="1"/>
            <a:r>
              <a:rPr lang="en-US" dirty="0" smtClean="0"/>
              <a:t>Administration:</a:t>
            </a:r>
          </a:p>
          <a:p>
            <a:endParaRPr lang="en-US" dirty="0"/>
          </a:p>
          <a:p>
            <a:r>
              <a:rPr lang="en-US" dirty="0" smtClean="0"/>
              <a:t>Advertisement Ideas?</a:t>
            </a:r>
          </a:p>
          <a:p>
            <a:endParaRPr lang="en-US" dirty="0"/>
          </a:p>
          <a:p>
            <a:r>
              <a:rPr lang="en-US" dirty="0" smtClean="0"/>
              <a:t>E-mail ideas/interest to Megan Buzby at mbuzby1@alaska.edu</a:t>
            </a:r>
            <a:endParaRPr lang="en-US" dirty="0"/>
          </a:p>
        </p:txBody>
      </p:sp>
    </p:spTree>
    <p:extLst>
      <p:ext uri="{BB962C8B-B14F-4D97-AF65-F5344CB8AC3E}">
        <p14:creationId xmlns:p14="http://schemas.microsoft.com/office/powerpoint/2010/main" val="3858414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March </a:t>
            </a:r>
            <a:r>
              <a:rPr lang="en-US" dirty="0"/>
              <a:t>1: Curriculum proposal deadline for Fall </a:t>
            </a:r>
            <a:r>
              <a:rPr lang="en-US" dirty="0" smtClean="0"/>
              <a:t>2019</a:t>
            </a:r>
          </a:p>
          <a:p>
            <a:endParaRPr lang="en-US" dirty="0" smtClean="0"/>
          </a:p>
          <a:p>
            <a:r>
              <a:rPr lang="en-US" dirty="0" smtClean="0"/>
              <a:t>Final </a:t>
            </a:r>
            <a:r>
              <a:rPr lang="en-US" dirty="0"/>
              <a:t>exam week schedule posted online for Juneau </a:t>
            </a:r>
          </a:p>
          <a:p>
            <a:pPr lvl="1"/>
            <a:r>
              <a:rPr lang="en-US" dirty="0"/>
              <a:t>Tuesday, May 1 – Saturday, May </a:t>
            </a:r>
            <a:r>
              <a:rPr lang="en-US" dirty="0" smtClean="0"/>
              <a:t>5</a:t>
            </a:r>
          </a:p>
          <a:p>
            <a:endParaRPr lang="en-US" dirty="0" smtClean="0"/>
          </a:p>
          <a:p>
            <a:r>
              <a:rPr lang="en-US" dirty="0" smtClean="0"/>
              <a:t>Tuition </a:t>
            </a:r>
            <a:r>
              <a:rPr lang="en-US" dirty="0"/>
              <a:t>increase of 5% in AY 2018-19 and in AY 2019-20</a:t>
            </a:r>
          </a:p>
          <a:p>
            <a:pPr lvl="1"/>
            <a:r>
              <a:rPr lang="en-US" dirty="0" smtClean="0"/>
              <a:t>Tuition reduction of 25% particular programs still under discussion</a:t>
            </a:r>
          </a:p>
          <a:p>
            <a:endParaRPr lang="en-US" dirty="0" smtClean="0"/>
          </a:p>
          <a:p>
            <a:r>
              <a:rPr lang="en-US" dirty="0" smtClean="0"/>
              <a:t>UNAC </a:t>
            </a:r>
            <a:r>
              <a:rPr lang="en-US" dirty="0"/>
              <a:t>members: 5 days unused leave CANNOT be redeemed until the Legislature approves a budget for UA</a:t>
            </a:r>
          </a:p>
          <a:p>
            <a:pPr lvl="1"/>
            <a:r>
              <a:rPr lang="en-US" dirty="0"/>
              <a:t>Please contact Keli Hite-McGee at Statewide if you have questions</a:t>
            </a:r>
          </a:p>
          <a:p>
            <a:endParaRPr lang="en-US" dirty="0" smtClean="0"/>
          </a:p>
          <a:p>
            <a:pPr lvl="1"/>
            <a:endParaRPr lang="en-US" dirty="0" smtClean="0"/>
          </a:p>
          <a:p>
            <a:r>
              <a:rPr lang="en-US" dirty="0" smtClean="0"/>
              <a:t>Others???</a:t>
            </a:r>
            <a:endParaRPr lang="en-US" dirty="0"/>
          </a:p>
          <a:p>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59707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Faculty Senate (FS)</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FS Executive Council </a:t>
            </a:r>
          </a:p>
          <a:p>
            <a:pPr lvl="1"/>
            <a:r>
              <a:rPr lang="en-US" dirty="0" smtClean="0"/>
              <a:t>FS Past President (and Faculty Alliance Chair): Lisa Hoferkamp</a:t>
            </a:r>
          </a:p>
          <a:p>
            <a:pPr lvl="1"/>
            <a:r>
              <a:rPr lang="en-US" dirty="0" smtClean="0"/>
              <a:t>FS President: 				   Megan Buzby</a:t>
            </a:r>
          </a:p>
          <a:p>
            <a:pPr lvl="1"/>
            <a:r>
              <a:rPr lang="en-US" dirty="0" smtClean="0"/>
              <a:t>FS President Elect: 			   Robin Gilcrist</a:t>
            </a:r>
          </a:p>
          <a:p>
            <a:r>
              <a:rPr lang="en-US" dirty="0" smtClean="0"/>
              <a:t>Senators: </a:t>
            </a:r>
          </a:p>
          <a:p>
            <a:pPr lvl="1"/>
            <a:r>
              <a:rPr lang="en-US" dirty="0"/>
              <a:t>Business &amp; Public Administration: 	Julie Hamilton</a:t>
            </a:r>
          </a:p>
          <a:p>
            <a:pPr lvl="1"/>
            <a:r>
              <a:rPr lang="en-US" dirty="0" smtClean="0"/>
              <a:t>Career Education: 		Susie </a:t>
            </a:r>
            <a:r>
              <a:rPr lang="en-US" dirty="0" err="1" smtClean="0"/>
              <a:t>Feero</a:t>
            </a:r>
            <a:endParaRPr lang="en-US" dirty="0" smtClean="0"/>
          </a:p>
          <a:p>
            <a:pPr lvl="1"/>
            <a:r>
              <a:rPr lang="en-US" dirty="0" smtClean="0"/>
              <a:t>Education:	 		Alberta Jones</a:t>
            </a:r>
          </a:p>
          <a:p>
            <a:pPr lvl="1"/>
            <a:r>
              <a:rPr lang="en-US" dirty="0" smtClean="0"/>
              <a:t>Humanities: 			Nina Chordas</a:t>
            </a:r>
          </a:p>
          <a:p>
            <a:pPr lvl="1"/>
            <a:r>
              <a:rPr lang="en-US" dirty="0"/>
              <a:t>Library: 			Jonas Lamb</a:t>
            </a:r>
          </a:p>
          <a:p>
            <a:pPr lvl="1"/>
            <a:r>
              <a:rPr lang="en-US" dirty="0"/>
              <a:t>Natural Sciences: 		Sonia </a:t>
            </a:r>
            <a:r>
              <a:rPr lang="en-US" dirty="0" err="1"/>
              <a:t>Nagorski</a:t>
            </a:r>
            <a:endParaRPr lang="en-US" dirty="0"/>
          </a:p>
          <a:p>
            <a:pPr lvl="1"/>
            <a:r>
              <a:rPr lang="en-US" dirty="0" smtClean="0"/>
              <a:t>Social Science: 		Lora Vess </a:t>
            </a:r>
          </a:p>
          <a:p>
            <a:pPr lvl="1"/>
            <a:r>
              <a:rPr lang="en-US" dirty="0" smtClean="0"/>
              <a:t>Juneau </a:t>
            </a:r>
            <a:r>
              <a:rPr lang="en-US" dirty="0"/>
              <a:t>Campus: 		Heather </a:t>
            </a:r>
            <a:r>
              <a:rPr lang="en-US" dirty="0" err="1" smtClean="0"/>
              <a:t>Batcheldor</a:t>
            </a:r>
            <a:endParaRPr lang="en-US" dirty="0" smtClean="0"/>
          </a:p>
          <a:p>
            <a:pPr lvl="1"/>
            <a:r>
              <a:rPr lang="en-US" dirty="0" smtClean="0"/>
              <a:t>Ketchikan Campus: 		Teague Whalen</a:t>
            </a:r>
          </a:p>
          <a:p>
            <a:pPr lvl="1"/>
            <a:r>
              <a:rPr lang="en-US" dirty="0" smtClean="0"/>
              <a:t>Sitka Campus: 		Math Trafton</a:t>
            </a:r>
          </a:p>
          <a:p>
            <a:r>
              <a:rPr lang="en-US" dirty="0" smtClean="0"/>
              <a:t>Ex-Officio Members:</a:t>
            </a:r>
          </a:p>
          <a:p>
            <a:pPr lvl="1"/>
            <a:r>
              <a:rPr lang="en-US" dirty="0" smtClean="0"/>
              <a:t>Provost Karen Carey</a:t>
            </a:r>
          </a:p>
          <a:p>
            <a:r>
              <a:rPr lang="en-US" dirty="0" smtClean="0"/>
              <a:t>Meetings first Friday of each month in Egan Library 211, 3-5pm</a:t>
            </a:r>
          </a:p>
          <a:p>
            <a:pPr lvl="1"/>
            <a:r>
              <a:rPr lang="en-US" dirty="0" smtClean="0"/>
              <a:t>Open to faculty assembly members</a:t>
            </a:r>
            <a:endParaRPr lang="en-US" dirty="0"/>
          </a:p>
        </p:txBody>
      </p:sp>
    </p:spTree>
    <p:extLst>
      <p:ext uri="{BB962C8B-B14F-4D97-AF65-F5344CB8AC3E}">
        <p14:creationId xmlns:p14="http://schemas.microsoft.com/office/powerpoint/2010/main" val="486520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UAS Committees</a:t>
            </a:r>
            <a:endParaRPr lang="en-US" dirty="0"/>
          </a:p>
        </p:txBody>
      </p:sp>
      <p:sp>
        <p:nvSpPr>
          <p:cNvPr id="3" name="Content Placeholder 2"/>
          <p:cNvSpPr>
            <a:spLocks noGrp="1"/>
          </p:cNvSpPr>
          <p:nvPr>
            <p:ph idx="1"/>
          </p:nvPr>
        </p:nvSpPr>
        <p:spPr/>
        <p:txBody>
          <a:bodyPr>
            <a:normAutofit/>
          </a:bodyPr>
          <a:lstStyle/>
          <a:p>
            <a:r>
              <a:rPr lang="en-US" dirty="0" smtClean="0"/>
              <a:t>Curriculum Committee: </a:t>
            </a:r>
            <a:r>
              <a:rPr lang="en-US" i="1" dirty="0" smtClean="0"/>
              <a:t>Colleen McKenna</a:t>
            </a:r>
            <a:endParaRPr lang="en-US" dirty="0" smtClean="0"/>
          </a:p>
          <a:p>
            <a:r>
              <a:rPr lang="en-US" dirty="0" smtClean="0"/>
              <a:t>Regional TLTR: </a:t>
            </a:r>
            <a:r>
              <a:rPr lang="en-US" i="1" dirty="0" smtClean="0"/>
              <a:t>Susie </a:t>
            </a:r>
            <a:r>
              <a:rPr lang="en-US" i="1" dirty="0" err="1" smtClean="0"/>
              <a:t>Feero</a:t>
            </a:r>
            <a:r>
              <a:rPr lang="en-US" dirty="0" smtClean="0"/>
              <a:t> </a:t>
            </a:r>
          </a:p>
          <a:p>
            <a:pPr lvl="1"/>
            <a:r>
              <a:rPr lang="en-US" dirty="0" smtClean="0"/>
              <a:t>Juneau TLTR: </a:t>
            </a:r>
            <a:r>
              <a:rPr lang="en-US" i="1" dirty="0" smtClean="0"/>
              <a:t>Tim Powers</a:t>
            </a:r>
          </a:p>
          <a:p>
            <a:pPr lvl="1"/>
            <a:r>
              <a:rPr lang="en-US" dirty="0" smtClean="0"/>
              <a:t>Sitka TLTR: </a:t>
            </a:r>
            <a:r>
              <a:rPr lang="en-US" i="1" dirty="0" smtClean="0"/>
              <a:t>John Martin</a:t>
            </a:r>
          </a:p>
          <a:p>
            <a:pPr lvl="1"/>
            <a:r>
              <a:rPr lang="en-US" dirty="0" smtClean="0"/>
              <a:t>Ketchikan TLTR: </a:t>
            </a:r>
            <a:r>
              <a:rPr lang="en-US" i="1" dirty="0" smtClean="0"/>
              <a:t>Brandon Chapman</a:t>
            </a:r>
          </a:p>
          <a:p>
            <a:r>
              <a:rPr lang="en-US" dirty="0" smtClean="0"/>
              <a:t>Sustainability: </a:t>
            </a:r>
            <a:r>
              <a:rPr lang="en-US" i="1" dirty="0" smtClean="0"/>
              <a:t>Sonia </a:t>
            </a:r>
            <a:r>
              <a:rPr lang="en-US" i="1" dirty="0" err="1" smtClean="0"/>
              <a:t>Nagorski</a:t>
            </a:r>
            <a:endParaRPr lang="en-US" dirty="0" smtClean="0"/>
          </a:p>
          <a:p>
            <a:r>
              <a:rPr lang="en-US" dirty="0" smtClean="0"/>
              <a:t>Research and Creative Activities: </a:t>
            </a:r>
            <a:r>
              <a:rPr lang="en-US" i="1" dirty="0" smtClean="0"/>
              <a:t>Brian </a:t>
            </a:r>
            <a:r>
              <a:rPr lang="en-US" i="1" dirty="0" err="1" smtClean="0"/>
              <a:t>Buma</a:t>
            </a:r>
            <a:endParaRPr lang="en-US" dirty="0" smtClean="0"/>
          </a:p>
          <a:p>
            <a:r>
              <a:rPr lang="en-US" dirty="0" smtClean="0"/>
              <a:t>Master Plan Implementation Committee: </a:t>
            </a:r>
            <a:r>
              <a:rPr lang="en-US" i="1" dirty="0" smtClean="0"/>
              <a:t>Glenn Wright</a:t>
            </a:r>
            <a:endParaRPr lang="en-US" dirty="0" smtClean="0"/>
          </a:p>
          <a:p>
            <a:r>
              <a:rPr lang="en-US" dirty="0" smtClean="0"/>
              <a:t>Faculty Handbook Committee: </a:t>
            </a:r>
            <a:r>
              <a:rPr lang="en-US" i="1" dirty="0" smtClean="0"/>
              <a:t>Megan Buzby</a:t>
            </a:r>
            <a:endParaRPr lang="en-US" dirty="0" smtClean="0"/>
          </a:p>
          <a:p>
            <a:r>
              <a:rPr lang="en-US" dirty="0"/>
              <a:t>Chancellor’s Advisory Committee on Equity and Cultural Safety: </a:t>
            </a:r>
            <a:r>
              <a:rPr lang="en-US" i="1" dirty="0"/>
              <a:t>Lance </a:t>
            </a:r>
            <a:r>
              <a:rPr lang="en-US" i="1" dirty="0" err="1" smtClean="0"/>
              <a:t>Twitchell</a:t>
            </a:r>
            <a:endParaRPr lang="en-US" dirty="0"/>
          </a:p>
        </p:txBody>
      </p:sp>
    </p:spTree>
    <p:extLst>
      <p:ext uri="{BB962C8B-B14F-4D97-AF65-F5344CB8AC3E}">
        <p14:creationId xmlns:p14="http://schemas.microsoft.com/office/powerpoint/2010/main" val="4259182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Senate Update</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Faculty handbook to be revised this spring  </a:t>
            </a:r>
          </a:p>
          <a:p>
            <a:pPr lvl="1"/>
            <a:r>
              <a:rPr lang="en-US" dirty="0" smtClean="0"/>
              <a:t>Review of edits to all faculty by late March / early April</a:t>
            </a:r>
          </a:p>
          <a:p>
            <a:pPr lvl="1"/>
            <a:endParaRPr lang="en-US" dirty="0" smtClean="0"/>
          </a:p>
          <a:p>
            <a:r>
              <a:rPr lang="en-US" dirty="0" smtClean="0"/>
              <a:t>CELT faculty liaison position revision coming soon</a:t>
            </a:r>
          </a:p>
          <a:p>
            <a:pPr lvl="1"/>
            <a:r>
              <a:rPr lang="en-US" dirty="0"/>
              <a:t>F</a:t>
            </a:r>
            <a:r>
              <a:rPr lang="en-US" dirty="0" smtClean="0"/>
              <a:t>acilitate professional development opportunities for faculty</a:t>
            </a:r>
          </a:p>
          <a:p>
            <a:endParaRPr lang="en-US" dirty="0" smtClean="0"/>
          </a:p>
          <a:p>
            <a:r>
              <a:rPr lang="en-US" dirty="0" smtClean="0"/>
              <a:t>Consideration of 15-minute passing times on Juneau campus</a:t>
            </a:r>
          </a:p>
          <a:p>
            <a:pPr lvl="1"/>
            <a:r>
              <a:rPr lang="en-US" dirty="0" smtClean="0"/>
              <a:t>Any changes would take not take place until Fall 2019</a:t>
            </a:r>
          </a:p>
          <a:p>
            <a:endParaRPr lang="en-US" dirty="0" smtClean="0"/>
          </a:p>
          <a:p>
            <a:r>
              <a:rPr lang="en-US" dirty="0" smtClean="0"/>
              <a:t>Alaska Native graduation requirement for </a:t>
            </a:r>
            <a:r>
              <a:rPr lang="en-US" dirty="0"/>
              <a:t>b</a:t>
            </a:r>
            <a:r>
              <a:rPr lang="en-US" dirty="0" smtClean="0"/>
              <a:t>achelors degrees</a:t>
            </a:r>
          </a:p>
          <a:p>
            <a:pPr lvl="1"/>
            <a:r>
              <a:rPr lang="en-US" dirty="0" smtClean="0"/>
              <a:t>Proposed by AK Native Studies Council in 2016</a:t>
            </a:r>
          </a:p>
          <a:p>
            <a:pPr lvl="1"/>
            <a:r>
              <a:rPr lang="en-US" dirty="0" smtClean="0"/>
              <a:t>Endorsed by Faculty Alliance and President Johnsen in Spring 2017</a:t>
            </a:r>
          </a:p>
          <a:p>
            <a:pPr lvl="1"/>
            <a:r>
              <a:rPr lang="en-US" dirty="0" smtClean="0"/>
              <a:t>Discussion in FS for any 3-credit ANS or AKL or other course endorsed by ANSC</a:t>
            </a:r>
          </a:p>
          <a:p>
            <a:pPr lvl="2"/>
            <a:r>
              <a:rPr lang="en-US" dirty="0" smtClean="0"/>
              <a:t>Look for formal proposal this spring</a:t>
            </a:r>
          </a:p>
          <a:p>
            <a:endParaRPr lang="en-US" dirty="0"/>
          </a:p>
          <a:p>
            <a:endParaRPr lang="en-US" dirty="0"/>
          </a:p>
        </p:txBody>
      </p:sp>
    </p:spTree>
    <p:extLst>
      <p:ext uri="{BB962C8B-B14F-4D97-AF65-F5344CB8AC3E}">
        <p14:creationId xmlns:p14="http://schemas.microsoft.com/office/powerpoint/2010/main" val="935921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Governance Structure</a:t>
            </a:r>
            <a:endParaRPr lang="en-US"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b="1" dirty="0" smtClean="0"/>
              <a:t>Faculty Senates </a:t>
            </a:r>
            <a:r>
              <a:rPr lang="en-US" dirty="0" smtClean="0"/>
              <a:t>@ UAA, UAF, UAS</a:t>
            </a:r>
          </a:p>
          <a:p>
            <a:endParaRPr lang="en-US" dirty="0" smtClean="0"/>
          </a:p>
          <a:p>
            <a:r>
              <a:rPr lang="en-US" b="1" dirty="0" smtClean="0"/>
              <a:t>Faculty Alliance</a:t>
            </a:r>
          </a:p>
          <a:p>
            <a:pPr lvl="1"/>
            <a:r>
              <a:rPr lang="en-US" dirty="0" smtClean="0"/>
              <a:t>Past president, president, and president-elect from each university, with rotating chair</a:t>
            </a:r>
          </a:p>
          <a:p>
            <a:endParaRPr lang="en-US" dirty="0" smtClean="0"/>
          </a:p>
          <a:p>
            <a:r>
              <a:rPr lang="en-US" b="1" dirty="0" smtClean="0"/>
              <a:t>Academic Council </a:t>
            </a:r>
            <a:r>
              <a:rPr lang="en-US" dirty="0" smtClean="0"/>
              <a:t>(new Statewide Academic Council)</a:t>
            </a:r>
          </a:p>
          <a:p>
            <a:pPr lvl="1"/>
            <a:r>
              <a:rPr lang="en-US" dirty="0" smtClean="0"/>
              <a:t>VPASA (chair), Provosts, Chair of Community Campus Directors’ Council, UAF VC for Research, SW </a:t>
            </a:r>
            <a:r>
              <a:rPr lang="en-US" dirty="0" err="1" smtClean="0"/>
              <a:t>Assoc</a:t>
            </a:r>
            <a:r>
              <a:rPr lang="en-US" dirty="0" smtClean="0"/>
              <a:t> VP for Workforce Programs, UAA Dean of Health, FA Chairs (past, current, and elect)</a:t>
            </a:r>
          </a:p>
          <a:p>
            <a:endParaRPr lang="en-US" dirty="0" smtClean="0"/>
          </a:p>
          <a:p>
            <a:r>
              <a:rPr lang="en-US" b="1" dirty="0" smtClean="0"/>
              <a:t>Summit Team</a:t>
            </a:r>
          </a:p>
          <a:p>
            <a:pPr lvl="1"/>
            <a:r>
              <a:rPr lang="en-US" dirty="0" smtClean="0"/>
              <a:t>FA Chair is one of 29 members and the only faculty member</a:t>
            </a:r>
          </a:p>
          <a:p>
            <a:endParaRPr lang="en-US" dirty="0" smtClean="0"/>
          </a:p>
          <a:p>
            <a:r>
              <a:rPr lang="en-US" b="1" dirty="0" smtClean="0"/>
              <a:t>Executive Council </a:t>
            </a:r>
            <a:r>
              <a:rPr lang="en-US" dirty="0" smtClean="0"/>
              <a:t>(the old Summit Team)</a:t>
            </a:r>
          </a:p>
          <a:p>
            <a:pPr lvl="1"/>
            <a:r>
              <a:rPr lang="en-US" dirty="0" smtClean="0"/>
              <a:t>Decision-making body above Summit Team</a:t>
            </a:r>
          </a:p>
          <a:p>
            <a:endParaRPr lang="en-US" dirty="0" smtClean="0"/>
          </a:p>
          <a:p>
            <a:r>
              <a:rPr lang="en-US" b="1" dirty="0" smtClean="0"/>
              <a:t>President of UA System</a:t>
            </a:r>
            <a:r>
              <a:rPr lang="en-US" dirty="0" smtClean="0"/>
              <a:t> Jim Johnsen</a:t>
            </a:r>
          </a:p>
          <a:p>
            <a:endParaRPr lang="en-US" dirty="0" smtClean="0"/>
          </a:p>
          <a:p>
            <a:r>
              <a:rPr lang="en-US" b="1" dirty="0" smtClean="0"/>
              <a:t>Board of Regents</a:t>
            </a:r>
            <a:r>
              <a:rPr lang="en-US" dirty="0" smtClean="0"/>
              <a:t> 10 Regents appointed by Governor plus 1 Student Regent</a:t>
            </a:r>
          </a:p>
          <a:p>
            <a:pPr lvl="1"/>
            <a:r>
              <a:rPr lang="en-US" dirty="0" smtClean="0"/>
              <a:t>Dale Anderson in Juneau</a:t>
            </a:r>
          </a:p>
          <a:p>
            <a:pPr lvl="1"/>
            <a:r>
              <a:rPr lang="en-US" dirty="0" smtClean="0"/>
              <a:t>See website: www.alaska.edu/bor</a:t>
            </a:r>
            <a:endParaRPr lang="en-US" dirty="0"/>
          </a:p>
        </p:txBody>
      </p:sp>
    </p:spTree>
    <p:extLst>
      <p:ext uri="{BB962C8B-B14F-4D97-AF65-F5344CB8AC3E}">
        <p14:creationId xmlns:p14="http://schemas.microsoft.com/office/powerpoint/2010/main" val="332070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Faculty Representation at Statewide</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Academic Council</a:t>
            </a:r>
          </a:p>
          <a:p>
            <a:pPr lvl="1"/>
            <a:r>
              <a:rPr lang="en-US" dirty="0" smtClean="0"/>
              <a:t>Lisa </a:t>
            </a:r>
            <a:r>
              <a:rPr lang="en-US" dirty="0" err="1" smtClean="0"/>
              <a:t>Hoferkamp</a:t>
            </a:r>
            <a:r>
              <a:rPr lang="en-US" dirty="0" smtClean="0"/>
              <a:t> (UAS</a:t>
            </a:r>
            <a:r>
              <a:rPr lang="en-US" dirty="0"/>
              <a:t>), Chris Fallen (</a:t>
            </a:r>
            <a:r>
              <a:rPr lang="en-US" dirty="0" smtClean="0"/>
              <a:t>UAF), Maria Williams (UAA)</a:t>
            </a:r>
          </a:p>
          <a:p>
            <a:pPr lvl="1"/>
            <a:r>
              <a:rPr lang="en-US" dirty="0" smtClean="0"/>
              <a:t>E-learning subcommittee </a:t>
            </a:r>
            <a:endParaRPr lang="en-US" dirty="0"/>
          </a:p>
          <a:p>
            <a:pPr lvl="2"/>
            <a:r>
              <a:rPr lang="en-US" dirty="0" smtClean="0"/>
              <a:t>Maren </a:t>
            </a:r>
            <a:r>
              <a:rPr lang="en-US" dirty="0" err="1" smtClean="0"/>
              <a:t>Haavig</a:t>
            </a:r>
            <a:r>
              <a:rPr lang="en-US" dirty="0" smtClean="0"/>
              <a:t> is serving as UAS e-learning representative and happens to be faculty.  </a:t>
            </a:r>
            <a:r>
              <a:rPr lang="en-US" i="1" dirty="0" smtClean="0"/>
              <a:t>We still have an opening for UAS faculty representative</a:t>
            </a:r>
            <a:r>
              <a:rPr lang="en-US" dirty="0" smtClean="0"/>
              <a:t>.</a:t>
            </a:r>
          </a:p>
          <a:p>
            <a:pPr lvl="2"/>
            <a:endParaRPr lang="en-US" dirty="0" smtClean="0"/>
          </a:p>
          <a:p>
            <a:r>
              <a:rPr lang="en-US" dirty="0" smtClean="0"/>
              <a:t>Research Council</a:t>
            </a:r>
          </a:p>
          <a:p>
            <a:pPr lvl="1"/>
            <a:r>
              <a:rPr lang="en-US" dirty="0" smtClean="0"/>
              <a:t>Brian </a:t>
            </a:r>
            <a:r>
              <a:rPr lang="en-US" dirty="0" err="1" smtClean="0"/>
              <a:t>Buma</a:t>
            </a:r>
            <a:r>
              <a:rPr lang="en-US" dirty="0"/>
              <a:t>:</a:t>
            </a:r>
            <a:r>
              <a:rPr lang="en-US" dirty="0" smtClean="0"/>
              <a:t> UAS faculty representative</a:t>
            </a:r>
          </a:p>
          <a:p>
            <a:r>
              <a:rPr lang="en-US" dirty="0" smtClean="0"/>
              <a:t>University Relations Council</a:t>
            </a:r>
          </a:p>
          <a:p>
            <a:pPr lvl="1"/>
            <a:r>
              <a:rPr lang="en-US" dirty="0" smtClean="0"/>
              <a:t>David Noon: UA faculty representative</a:t>
            </a:r>
          </a:p>
          <a:p>
            <a:r>
              <a:rPr lang="en-US" dirty="0" smtClean="0"/>
              <a:t>Institutional Research Council</a:t>
            </a:r>
          </a:p>
          <a:p>
            <a:pPr lvl="1"/>
            <a:r>
              <a:rPr lang="en-US" dirty="0" smtClean="0"/>
              <a:t>Colleen </a:t>
            </a:r>
            <a:r>
              <a:rPr lang="en-US" dirty="0" err="1" smtClean="0"/>
              <a:t>Ianuzzi</a:t>
            </a:r>
            <a:r>
              <a:rPr lang="en-US" dirty="0"/>
              <a:t>:</a:t>
            </a:r>
            <a:r>
              <a:rPr lang="en-US" dirty="0" smtClean="0"/>
              <a:t> UA faculty representative</a:t>
            </a:r>
          </a:p>
          <a:p>
            <a:pPr lvl="1"/>
            <a:endParaRPr lang="en-US" dirty="0" smtClean="0"/>
          </a:p>
          <a:p>
            <a:r>
              <a:rPr lang="en-US" dirty="0" smtClean="0"/>
              <a:t>Councils with UAF and UAA representation</a:t>
            </a:r>
          </a:p>
          <a:p>
            <a:pPr lvl="1"/>
            <a:r>
              <a:rPr lang="en-US" dirty="0" smtClean="0"/>
              <a:t>Student Services, Human Resources, IT, Business, Development, Community Campus Directors (open for UA faculty representation)</a:t>
            </a:r>
          </a:p>
        </p:txBody>
      </p:sp>
    </p:spTree>
    <p:extLst>
      <p:ext uri="{BB962C8B-B14F-4D97-AF65-F5344CB8AC3E}">
        <p14:creationId xmlns:p14="http://schemas.microsoft.com/office/powerpoint/2010/main" val="23343938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aculty Senate:&amp;#x0D;&amp;#x0A;UAS and Statewide&amp;quot;&quot;/&gt;&lt;property id=&quot;20307&quot; value=&quot;256&quot;/&gt;&lt;/object&gt;&lt;object type=&quot;3&quot; unique_id=&quot;10005&quot;&gt;&lt;property id=&quot;20148&quot; value=&quot;5&quot;/&gt;&lt;property id=&quot;20300&quot; value=&quot;Slide 2 - &amp;quot;Agenda&amp;quot;&quot;/&gt;&lt;property id=&quot;20307&quot; value=&quot;258&quot;/&gt;&lt;/object&gt;&lt;object type=&quot;3&quot; unique_id=&quot;10006&quot;&gt;&lt;property id=&quot;20148&quot; value=&quot;5&quot;/&gt;&lt;property id=&quot;20300&quot; value=&quot;Slide 5 - &amp;quot;Your Faculty Senate (FS)&amp;quot;&quot;/&gt;&lt;property id=&quot;20307&quot; value=&quot;257&quot;/&gt;&lt;/object&gt;&lt;object type=&quot;3&quot; unique_id=&quot;10047&quot;&gt;&lt;property id=&quot;20148&quot; value=&quot;5&quot;/&gt;&lt;property id=&quot;20300&quot; value=&quot;Slide 4 - &amp;quot;Announcements&amp;quot;&quot;/&gt;&lt;property id=&quot;20307&quot; value=&quot;259&quot;/&gt;&lt;/object&gt;&lt;object type=&quot;3&quot; unique_id=&quot;10048&quot;&gt;&lt;property id=&quot;20148&quot; value=&quot;5&quot;/&gt;&lt;property id=&quot;20300&quot; value=&quot;Slide 8 - &amp;quot;Governance Structure&amp;quot;&quot;/&gt;&lt;property id=&quot;20307&quot; value=&quot;260&quot;/&gt;&lt;/object&gt;&lt;object type=&quot;3&quot; unique_id=&quot;10098&quot;&gt;&lt;property id=&quot;20148&quot; value=&quot;5&quot;/&gt;&lt;property id=&quot;20300&quot; value=&quot;Slide 13 - &amp;quot;Common Calendar Committee&amp;quot;&quot;/&gt;&lt;property id=&quot;20307&quot; value=&quot;261&quot;/&gt;&lt;/object&gt;&lt;object type=&quot;3&quot; unique_id=&quot;10180&quot;&gt;&lt;property id=&quot;20148&quot; value=&quot;5&quot;/&gt;&lt;property id=&quot;20300&quot; value=&quot;Slide 6 - &amp;quot;UAS Committees&amp;quot;&quot;/&gt;&lt;property id=&quot;20307&quot; value=&quot;264&quot;/&gt;&lt;/object&gt;&lt;object type=&quot;3&quot; unique_id=&quot;10357&quot;&gt;&lt;property id=&quot;20148&quot; value=&quot;5&quot;/&gt;&lt;property id=&quot;20300&quot; value=&quot;Slide 3 - &amp;quot;UAS Rally!!!  Groundhog Day Theme&amp;quot;&quot;/&gt;&lt;property id=&quot;20307&quot; value=&quot;265&quot;/&gt;&lt;/object&gt;&lt;object type=&quot;3&quot; unique_id=&quot;10430&quot;&gt;&lt;property id=&quot;20148&quot; value=&quot;5&quot;/&gt;&lt;property id=&quot;20300&quot; value=&quot;Slide 15 - &amp;quot;GER Assessment for Accreditation&amp;quot;&quot;/&gt;&lt;property id=&quot;20307&quot; value=&quot;266&quot;/&gt;&lt;/object&gt;&lt;object type=&quot;3&quot; unique_id=&quot;10470&quot;&gt;&lt;property id=&quot;20148&quot; value=&quot;5&quot;/&gt;&lt;property id=&quot;20300&quot; value=&quot;Slide 9 - &amp;quot;Faculty Representation at Statewide&amp;quot;&quot;/&gt;&lt;property id=&quot;20307&quot; value=&quot;267&quot;/&gt;&lt;/object&gt;&lt;object type=&quot;3&quot; unique_id=&quot;10541&quot;&gt;&lt;property id=&quot;20148&quot; value=&quot;5&quot;/&gt;&lt;property id=&quot;20300&quot; value=&quot;Slide 20 - &amp;quot;Thank you and have a great semester!&amp;quot;&quot;/&gt;&lt;property id=&quot;20307&quot; value=&quot;268&quot;/&gt;&lt;/object&gt;&lt;object type=&quot;3&quot; unique_id=&quot;10728&quot;&gt;&lt;property id=&quot;20148&quot; value=&quot;5&quot;/&gt;&lt;property id=&quot;20300&quot; value=&quot;Slide 14 - &amp;quot;Accreditation&amp;quot;&quot;/&gt;&lt;property id=&quot;20307&quot; value=&quot;270&quot;/&gt;&lt;/object&gt;&lt;object type=&quot;3&quot; unique_id=&quot;10745&quot;&gt;&lt;property id=&quot;20148&quot; value=&quot;5&quot;/&gt;&lt;property id=&quot;20300&quot; value=&quot;Slide 7 - &amp;quot;Faculty Senate Update&amp;quot;&quot;/&gt;&lt;property id=&quot;20307&quot; value=&quot;271&quot;/&gt;&lt;/object&gt;&lt;object type=&quot;3&quot; unique_id=&quot;10762&quot;&gt;&lt;property id=&quot;20148&quot; value=&quot;5&quot;/&gt;&lt;property id=&quot;20300&quot; value=&quot;Slide 10 - &amp;quot;Statewide Updates&amp;quot;&quot;/&gt;&lt;property id=&quot;20307&quot; value=&quot;272&quot;/&gt;&lt;/object&gt;&lt;object type=&quot;3&quot; unique_id=&quot;10895&quot;&gt;&lt;property id=&quot;20148&quot; value=&quot;5&quot;/&gt;&lt;property id=&quot;20300&quot; value=&quot;Slide 16 - &amp;quot;Retention Subcommittee (CSETF)&amp;quot;&quot;/&gt;&lt;property id=&quot;20307&quot; value=&quot;273&quot;/&gt;&lt;/object&gt;&lt;object type=&quot;3&quot; unique_id=&quot;10896&quot;&gt;&lt;property id=&quot;20148&quot; value=&quot;5&quot;/&gt;&lt;property id=&quot;20300&quot; value=&quot;Slide 17&quot;/&gt;&lt;property id=&quot;20307&quot; value=&quot;274&quot;/&gt;&lt;/object&gt;&lt;object type=&quot;3&quot; unique_id=&quot;10897&quot;&gt;&lt;property id=&quot;20148&quot; value=&quot;5&quot;/&gt;&lt;property id=&quot;20300&quot; value=&quot;Slide 19&quot;/&gt;&lt;property id=&quot;20307&quot; value=&quot;275&quot;/&gt;&lt;/object&gt;&lt;object type=&quot;3&quot; unique_id=&quot;10993&quot;&gt;&lt;property id=&quot;20148&quot; value=&quot;5&quot;/&gt;&lt;property id=&quot;20300&quot; value=&quot;Slide 18&quot;/&gt;&lt;property id=&quot;20307&quot; value=&quot;276&quot;/&gt;&lt;/object&gt;&lt;object type=&quot;3&quot; unique_id=&quot;11134&quot;&gt;&lt;property id=&quot;20148&quot; value=&quot;5&quot;/&gt;&lt;property id=&quot;20300&quot; value=&quot;Slide 11 - &amp;quot;Statewide Updates&amp;quot;&quot;/&gt;&lt;property id=&quot;20307&quot; value=&quot;277&quot;/&gt;&lt;/object&gt;&lt;object type=&quot;3&quot; unique_id=&quot;11135&quot;&gt;&lt;property id=&quot;20148&quot; value=&quot;5&quot;/&gt;&lt;property id=&quot;20300&quot; value=&quot;Slide 12 - &amp;quot;Double-counting Courses&amp;quot;&quot;/&gt;&lt;property id=&quot;20307&quot; value=&quot;27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1589</TotalTime>
  <Words>1961</Words>
  <Application>Microsoft Office PowerPoint</Application>
  <PresentationFormat>On-screen Show (4:3)</PresentationFormat>
  <Paragraphs>317</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Faculty Senate: UAS and Statewide</vt:lpstr>
      <vt:lpstr>Agenda</vt:lpstr>
      <vt:lpstr>UAS Rally!!!  Groundhog Day Theme</vt:lpstr>
      <vt:lpstr>Announcements</vt:lpstr>
      <vt:lpstr>Your Faculty Senate (FS)</vt:lpstr>
      <vt:lpstr>UAS Committees</vt:lpstr>
      <vt:lpstr>Faculty Senate Update</vt:lpstr>
      <vt:lpstr>Governance Structure</vt:lpstr>
      <vt:lpstr>Faculty Representation at Statewide</vt:lpstr>
      <vt:lpstr>Statewide Updates</vt:lpstr>
      <vt:lpstr>Statewide Updates</vt:lpstr>
      <vt:lpstr>Double-counting Courses</vt:lpstr>
      <vt:lpstr>Common Calendar Committee</vt:lpstr>
      <vt:lpstr>Accreditation</vt:lpstr>
      <vt:lpstr>GER Assessment for Accreditation</vt:lpstr>
      <vt:lpstr>Retention Subcommittee (CSETF)</vt:lpstr>
      <vt:lpstr>PowerPoint Presentation</vt:lpstr>
      <vt:lpstr>PowerPoint Presentation</vt:lpstr>
      <vt:lpstr>PowerPoint Presentation</vt:lpstr>
      <vt:lpstr>Thank you and have a great semester!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Faculty Assembly</dc:title>
  <dc:creator>Windows User</dc:creator>
  <cp:lastModifiedBy>anita hazell parrish</cp:lastModifiedBy>
  <cp:revision>124</cp:revision>
  <dcterms:created xsi:type="dcterms:W3CDTF">2017-08-21T06:44:33Z</dcterms:created>
  <dcterms:modified xsi:type="dcterms:W3CDTF">2018-01-10T21:23:54Z</dcterms:modified>
</cp:coreProperties>
</file>